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7" r:id="rId2"/>
    <p:sldMasterId id="2147483660" r:id="rId3"/>
  </p:sldMasterIdLst>
  <p:notesMasterIdLst>
    <p:notesMasterId r:id="rId15"/>
  </p:notesMasterIdLst>
  <p:handoutMasterIdLst>
    <p:handoutMasterId r:id="rId16"/>
  </p:handoutMasterIdLst>
  <p:sldIdLst>
    <p:sldId id="256" r:id="rId4"/>
    <p:sldId id="260" r:id="rId5"/>
    <p:sldId id="261" r:id="rId6"/>
    <p:sldId id="262" r:id="rId7"/>
    <p:sldId id="263" r:id="rId8"/>
    <p:sldId id="264" r:id="rId9"/>
    <p:sldId id="265" r:id="rId10"/>
    <p:sldId id="266" r:id="rId11"/>
    <p:sldId id="267" r:id="rId12"/>
    <p:sldId id="268" r:id="rId13"/>
    <p:sldId id="259" r:id="rId14"/>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5AEA0C8D-8CC1-4B3A-AD18-2AFAE0C95FD5}">
          <p14:sldIdLst>
            <p14:sldId id="256"/>
          </p14:sldIdLst>
        </p14:section>
        <p14:section name="章节页" id="{14304713-E2B0-4F8B-80AF-7462D81421AF}">
          <p14:sldIdLst>
            <p14:sldId id="260"/>
            <p14:sldId id="261"/>
            <p14:sldId id="262"/>
            <p14:sldId id="263"/>
            <p14:sldId id="264"/>
            <p14:sldId id="265"/>
            <p14:sldId id="266"/>
            <p14:sldId id="267"/>
            <p14:sldId id="268"/>
          </p14:sldIdLst>
        </p14:section>
        <p14:section name="结束页" id="{03C19A4B-BCBB-4913-B68F-7A5F1A240A28}">
          <p14:sldIdLst>
            <p14:sldId id="259"/>
          </p14:sldIdLst>
        </p14:section>
      </p14:sectionLst>
    </p:ext>
    <p:ext uri="{EFAFB233-063F-42B5-8137-9DF3F51BA10A}">
      <p15:sldGuideLst xmlns:p15="http://schemas.microsoft.com/office/powerpoint/2012/main">
        <p15:guide id="2" pos="7680" userDrawn="1">
          <p15:clr>
            <a:srgbClr val="A4A3A4"/>
          </p15:clr>
        </p15:guide>
        <p15:guide id="3" userDrawn="1">
          <p15:clr>
            <a:srgbClr val="A4A3A4"/>
          </p15:clr>
        </p15:guide>
        <p15:guide id="4" orient="horz" pos="352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9B9B9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6" autoAdjust="0"/>
    <p:restoredTop sz="70149" autoAdjust="0"/>
  </p:normalViewPr>
  <p:slideViewPr>
    <p:cSldViewPr showGuides="1">
      <p:cViewPr varScale="1">
        <p:scale>
          <a:sx n="55" d="100"/>
          <a:sy n="55" d="100"/>
        </p:scale>
        <p:origin x="1028" y="36"/>
      </p:cViewPr>
      <p:guideLst>
        <p:guide pos="7680"/>
        <p:guide/>
        <p:guide orient="horz" pos="3521"/>
      </p:guideLst>
    </p:cSldViewPr>
  </p:slideViewPr>
  <p:notesTextViewPr>
    <p:cViewPr>
      <p:scale>
        <a:sx n="1" d="1"/>
        <a:sy n="1" d="1"/>
      </p:scale>
      <p:origin x="0" y="0"/>
    </p:cViewPr>
  </p:notesTextViewPr>
  <p:notesViewPr>
    <p:cSldViewPr snapToGrid="0">
      <p:cViewPr varScale="1">
        <p:scale>
          <a:sx n="46" d="100"/>
          <a:sy n="46" d="100"/>
        </p:scale>
        <p:origin x="2764" y="3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image" Target="../media/image9.emf"/><Relationship Id="rId4" Type="http://schemas.openxmlformats.org/officeDocument/2006/relationships/image" Target="../media/image1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4024313" y="0"/>
            <a:ext cx="3078162" cy="512763"/>
          </a:xfrm>
          <a:prstGeom prst="rect">
            <a:avLst/>
          </a:prstGeom>
        </p:spPr>
        <p:txBody>
          <a:bodyPr vert="horz" lIns="91440" tIns="45720" rIns="91440" bIns="45720" rtlCol="0"/>
          <a:lstStyle>
            <a:lvl1pPr algn="r">
              <a:defRPr sz="1200"/>
            </a:lvl1pPr>
          </a:lstStyle>
          <a:p>
            <a:fld id="{4D125A67-3331-4F67-B68B-5066B97A1EEA}" type="datetimeFigureOut">
              <a:rPr lang="zh-CN" altLang="en-US" smtClean="0"/>
              <a:t>2024/11/15</a:t>
            </a:fld>
            <a:endParaRPr lang="zh-CN" altLang="en-US"/>
          </a:p>
        </p:txBody>
      </p:sp>
      <p:sp>
        <p:nvSpPr>
          <p:cNvPr id="4" name="页脚占位符 3"/>
          <p:cNvSpPr>
            <a:spLocks noGrp="1"/>
          </p:cNvSpPr>
          <p:nvPr>
            <p:ph type="ftr" sz="quarter" idx="2"/>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4313" y="9721850"/>
            <a:ext cx="3078162" cy="512763"/>
          </a:xfrm>
          <a:prstGeom prst="rect">
            <a:avLst/>
          </a:prstGeom>
        </p:spPr>
        <p:txBody>
          <a:bodyPr vert="horz" lIns="91440" tIns="45720" rIns="91440" bIns="45720" rtlCol="0" anchor="b"/>
          <a:lstStyle>
            <a:lvl1pPr algn="r">
              <a:defRPr sz="1200"/>
            </a:lvl1pPr>
          </a:lstStyle>
          <a:p>
            <a:fld id="{C5537E89-D526-4317-AC35-8339C7077940}"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image1.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2EA9E0D5-EBA6-4F89-BD6B-F8A1C13AD60C}" type="datetimeFigureOut">
              <a:rPr lang="zh-CN" altLang="en-US" smtClean="0"/>
              <a:t>2024/11/15</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294E8DB9-750E-43D9-86BD-609509823299}" type="slidenum">
              <a:rPr lang="zh-CN" altLang="en-US" smtClean="0"/>
              <a:t>‹#›</a:t>
            </a:fld>
            <a:endParaRPr lang="zh-CN" altLang="en-US"/>
          </a:p>
        </p:txBody>
      </p:sp>
    </p:spTree>
    <p:extLst>
      <p:ext uri="{BB962C8B-B14F-4D97-AF65-F5344CB8AC3E}">
        <p14:creationId xmlns:p14="http://schemas.microsoft.com/office/powerpoint/2010/main" val="20746896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prstClr val="white">
                    <a:lumMod val="95000"/>
                  </a:prstClr>
                </a:solidFill>
                <a:latin typeface="微软雅黑" panose="020B0503020204020204" pitchFamily="34" charset="-122"/>
                <a:ea typeface="微软雅黑" panose="020B0503020204020204" pitchFamily="34" charset="-122"/>
              </a:rPr>
              <a:t>超聚变作为计算产业大家庭中的一员，“</a:t>
            </a:r>
            <a:r>
              <a:rPr lang="zh-CN" altLang="en-US" sz="1200" dirty="0">
                <a:solidFill>
                  <a:srgbClr val="FFC000"/>
                </a:solidFill>
                <a:latin typeface="微软雅黑" panose="020B0503020204020204" pitchFamily="34" charset="-122"/>
                <a:ea typeface="微软雅黑" panose="020B0503020204020204" pitchFamily="34" charset="-122"/>
              </a:rPr>
              <a:t>提供领先的数字基础设施，让数字世界无限可能</a:t>
            </a:r>
            <a:r>
              <a:rPr lang="zh-CN" altLang="en-US" sz="1200" dirty="0">
                <a:solidFill>
                  <a:prstClr val="white">
                    <a:lumMod val="95000"/>
                  </a:prstClr>
                </a:solidFill>
                <a:latin typeface="微软雅黑" panose="020B0503020204020204" pitchFamily="34" charset="-122"/>
                <a:ea typeface="微软雅黑" panose="020B0503020204020204" pitchFamily="34" charset="-122"/>
              </a:rPr>
              <a:t>”，是我们的愿景和使命。</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在过去两年中，算力重塑的格局已然开启，国内市场经历了前所未有的重大变革。</a:t>
            </a:r>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3</a:t>
            </a:fld>
            <a:endParaRPr lang="zh-CN" altLang="en-US"/>
          </a:p>
        </p:txBody>
      </p:sp>
    </p:spTree>
    <p:extLst>
      <p:ext uri="{BB962C8B-B14F-4D97-AF65-F5344CB8AC3E}">
        <p14:creationId xmlns:p14="http://schemas.microsoft.com/office/powerpoint/2010/main" val="24612495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我们认为大模型</a:t>
            </a:r>
            <a:r>
              <a:rPr kumimoji="0" lang="en-US" altLang="zh-CN"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AI</a:t>
            </a:r>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是一种通用技术，其潜力类似于数学和自然科学，对软件领域的变革具有深远的影响。大模型</a:t>
            </a:r>
            <a:r>
              <a:rPr kumimoji="0" lang="en-US" altLang="zh-CN"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AI</a:t>
            </a:r>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不仅能够重构现有的软件架构，还能够对我们日常使用的众多系统进行全面的改造与优化。这种技术的引入，将推动软件开发的方式发生根本性的转变，使得自动化、智能化成为新常态。</a:t>
            </a:r>
          </a:p>
          <a:p>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从过去一年多的大模型的</a:t>
            </a:r>
            <a:r>
              <a:rPr kumimoji="0" lang="en-US" altLang="zh-CN"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AI</a:t>
            </a:r>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算力部署情况来看，如果想把</a:t>
            </a:r>
            <a:r>
              <a:rPr kumimoji="0" lang="en-US" altLang="zh-CN"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AI</a:t>
            </a:r>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的算力用好，涉及到</a:t>
            </a:r>
            <a:r>
              <a:rPr kumimoji="0" lang="en-US" altLang="zh-CN"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4</a:t>
            </a:r>
            <a:r>
              <a:rPr kumimoji="0" lang="zh-CN" altLang="en-US" sz="1200" b="0" i="0" u="none" strike="noStrike" kern="1200" cap="none" spc="0" normalizeH="0" baseline="0" noProof="0" dirty="0">
                <a:ln>
                  <a:noFill/>
                </a:ln>
                <a:solidFill>
                  <a:prstClr val="white">
                    <a:lumMod val="95000"/>
                  </a:prstClr>
                </a:solidFill>
                <a:effectLst/>
                <a:uLnTx/>
                <a:uFillTx/>
                <a:latin typeface="微软雅黑" panose="020B0503020204020204" pitchFamily="34" charset="-122"/>
                <a:ea typeface="微软雅黑" panose="020B0503020204020204" pitchFamily="34" charset="-122"/>
                <a:cs typeface="+mn-cs"/>
              </a:rPr>
              <a:t>个关键的要素</a:t>
            </a:r>
            <a:endParaRPr lang="zh-CN" altLang="en-US"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4</a:t>
            </a:fld>
            <a:endParaRPr lang="zh-CN" altLang="en-US"/>
          </a:p>
        </p:txBody>
      </p:sp>
    </p:spTree>
    <p:extLst>
      <p:ext uri="{BB962C8B-B14F-4D97-AF65-F5344CB8AC3E}">
        <p14:creationId xmlns:p14="http://schemas.microsoft.com/office/powerpoint/2010/main" val="41800099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双生态：当前，自主创新算力技术在性能和生态系统方面仍与以英伟达为主的西方生态存在一定差距。这不仅体现在硬件性能上，还包括软件工具、开发环境及应用场景的支持。因此，推动双生态建设，提升其兼容性和可用性，是实现</a:t>
            </a:r>
            <a:r>
              <a:rPr lang="en-US" altLang="zh-CN" sz="1200" b="0" i="0" kern="1200" dirty="0">
                <a:solidFill>
                  <a:schemeClr val="tx1"/>
                </a:solidFill>
                <a:effectLst/>
                <a:latin typeface="+mn-lt"/>
                <a:ea typeface="+mn-ea"/>
                <a:cs typeface="+mn-cs"/>
              </a:rPr>
              <a:t>AI</a:t>
            </a:r>
            <a:r>
              <a:rPr lang="zh-CN" altLang="en-US" sz="1200" b="0" i="0" kern="1200" dirty="0">
                <a:solidFill>
                  <a:schemeClr val="tx1"/>
                </a:solidFill>
                <a:effectLst/>
                <a:latin typeface="+mn-lt"/>
                <a:ea typeface="+mn-ea"/>
                <a:cs typeface="+mn-cs"/>
              </a:rPr>
              <a:t>全面发展的重要一环。</a:t>
            </a:r>
          </a:p>
          <a:p>
            <a:r>
              <a:rPr lang="zh-CN" altLang="en-US" sz="1200" b="0" i="0" kern="1200" dirty="0">
                <a:solidFill>
                  <a:schemeClr val="tx1"/>
                </a:solidFill>
                <a:effectLst/>
                <a:latin typeface="+mn-lt"/>
                <a:ea typeface="+mn-ea"/>
                <a:cs typeface="+mn-cs"/>
              </a:rPr>
              <a:t>软硬调优：虽然纸面上的算力数据看似令人振奋，但实际可用的算力却可能远低于预期。这就需要在软硬件的结合上进行深入调优，通过算法优化、资源管理和负载均衡等手段，确保算力能够高效地服务于实际应用。通过系统性的</a:t>
            </a:r>
            <a:r>
              <a:rPr lang="en-US" altLang="zh-CN" sz="1200" b="0" i="0" kern="1200" dirty="0">
                <a:solidFill>
                  <a:schemeClr val="tx1"/>
                </a:solidFill>
                <a:effectLst/>
                <a:latin typeface="+mn-lt"/>
                <a:ea typeface="+mn-ea"/>
                <a:cs typeface="+mn-cs"/>
              </a:rPr>
              <a:t>AI</a:t>
            </a:r>
            <a:r>
              <a:rPr lang="zh-CN" altLang="en-US" sz="1200" b="0" i="0" kern="1200" dirty="0">
                <a:solidFill>
                  <a:schemeClr val="tx1"/>
                </a:solidFill>
                <a:effectLst/>
                <a:latin typeface="+mn-lt"/>
                <a:ea typeface="+mn-ea"/>
                <a:cs typeface="+mn-cs"/>
              </a:rPr>
              <a:t>调优，去真正释放算力的价值。</a:t>
            </a:r>
          </a:p>
          <a:p>
            <a:r>
              <a:rPr lang="zh-CN" altLang="en-US" sz="1200" b="0" i="0" kern="1200" dirty="0">
                <a:solidFill>
                  <a:schemeClr val="tx1"/>
                </a:solidFill>
                <a:effectLst/>
                <a:latin typeface="+mn-lt"/>
                <a:ea typeface="+mn-ea"/>
                <a:cs typeface="+mn-cs"/>
              </a:rPr>
              <a:t>集群算力与算力网络的需求：随着</a:t>
            </a:r>
            <a:r>
              <a:rPr lang="en-US" altLang="zh-CN" sz="1200" b="0" i="0" kern="1200" dirty="0">
                <a:solidFill>
                  <a:schemeClr val="tx1"/>
                </a:solidFill>
                <a:effectLst/>
                <a:latin typeface="+mn-lt"/>
                <a:ea typeface="+mn-ea"/>
                <a:cs typeface="+mn-cs"/>
              </a:rPr>
              <a:t>AI</a:t>
            </a:r>
            <a:r>
              <a:rPr lang="zh-CN" altLang="en-US" sz="1200" b="0" i="0" kern="1200" dirty="0">
                <a:solidFill>
                  <a:schemeClr val="tx1"/>
                </a:solidFill>
                <a:effectLst/>
                <a:latin typeface="+mn-lt"/>
                <a:ea typeface="+mn-ea"/>
                <a:cs typeface="+mn-cs"/>
              </a:rPr>
              <a:t>应用的不断深化，集群算力和算力网络的需求愈发明显。尤其是万卡集群，需要能够兼容双生态，以支持不同技术架构和算力来源的有效协同。这种灵活性不仅提升了计算效率，也为各种应用提供了更多的可能性。</a:t>
            </a:r>
          </a:p>
          <a:p>
            <a:r>
              <a:rPr lang="zh-CN" altLang="en-US" sz="1200" b="0" i="0" kern="1200" dirty="0">
                <a:solidFill>
                  <a:schemeClr val="tx1"/>
                </a:solidFill>
                <a:effectLst/>
                <a:latin typeface="+mn-lt"/>
                <a:ea typeface="+mn-ea"/>
                <a:cs typeface="+mn-cs"/>
              </a:rPr>
              <a:t>跨领域异构统一训练需求：随着更大规模模型的出现，跨领域异构的统一训练需求日益凸显。不同领域的数据和模型需要在同一平台上进行协同训练，同时还需满足海量推理的需求。这对算力的分配、资源的调度与管理提出了新的挑战，要求建立更加灵活、高效的算力资源池，以应对复杂和多样化的应用场景。</a:t>
            </a:r>
          </a:p>
          <a:p>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下面说一下：四个落地的关键要素的第一要素双生态：</a:t>
            </a:r>
            <a:endParaRPr lang="zh-CN" altLang="en-US" b="0" dirty="0"/>
          </a:p>
          <a:p>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5</a:t>
            </a:fld>
            <a:endParaRPr lang="zh-CN" altLang="en-US"/>
          </a:p>
        </p:txBody>
      </p:sp>
    </p:spTree>
    <p:extLst>
      <p:ext uri="{BB962C8B-B14F-4D97-AF65-F5344CB8AC3E}">
        <p14:creationId xmlns:p14="http://schemas.microsoft.com/office/powerpoint/2010/main" val="4203844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en-US" altLang="zh-CN" sz="1200" dirty="0">
                <a:solidFill>
                  <a:schemeClr val="bg1"/>
                </a:solidFill>
                <a:latin typeface="微软雅黑" panose="020B0503020204020204" pitchFamily="34" charset="-122"/>
                <a:ea typeface="微软雅黑" panose="020B0503020204020204" pitchFamily="34" charset="-122"/>
              </a:rPr>
              <a:t>AI</a:t>
            </a:r>
            <a:r>
              <a:rPr lang="zh-CN" altLang="en-US" sz="1200" dirty="0">
                <a:solidFill>
                  <a:schemeClr val="bg1"/>
                </a:solidFill>
                <a:latin typeface="微软雅黑" panose="020B0503020204020204" pitchFamily="34" charset="-122"/>
                <a:ea typeface="微软雅黑" panose="020B0503020204020204" pitchFamily="34" charset="-122"/>
              </a:rPr>
              <a:t>大模型应用落地的业务流，大致分为三个阶段。</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第一阶段是点亮阶段</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这个阶段主要解决两个问题，一个是快速部署能力，一个是解决</a:t>
            </a:r>
            <a:r>
              <a:rPr lang="en-US" altLang="zh-CN" sz="1200" dirty="0">
                <a:solidFill>
                  <a:schemeClr val="bg1"/>
                </a:solidFill>
                <a:latin typeface="微软雅黑" panose="020B0503020204020204" pitchFamily="34" charset="-122"/>
                <a:ea typeface="微软雅黑" panose="020B0503020204020204" pitchFamily="34" charset="-122"/>
              </a:rPr>
              <a:t>AI</a:t>
            </a:r>
            <a:r>
              <a:rPr lang="zh-CN" altLang="en-US" sz="1200" dirty="0">
                <a:solidFill>
                  <a:schemeClr val="bg1"/>
                </a:solidFill>
                <a:latin typeface="微软雅黑" panose="020B0503020204020204" pitchFamily="34" charset="-122"/>
                <a:ea typeface="微软雅黑" panose="020B0503020204020204" pitchFamily="34" charset="-122"/>
              </a:rPr>
              <a:t>芯片和</a:t>
            </a:r>
            <a:r>
              <a:rPr lang="en-US" altLang="zh-CN" sz="1200" dirty="0">
                <a:solidFill>
                  <a:schemeClr val="bg1"/>
                </a:solidFill>
                <a:latin typeface="微软雅黑" panose="020B0503020204020204" pitchFamily="34" charset="-122"/>
                <a:ea typeface="微软雅黑" panose="020B0503020204020204" pitchFamily="34" charset="-122"/>
              </a:rPr>
              <a:t>OS</a:t>
            </a:r>
            <a:r>
              <a:rPr lang="zh-CN" altLang="en-US" sz="1200" dirty="0">
                <a:solidFill>
                  <a:schemeClr val="bg1"/>
                </a:solidFill>
                <a:latin typeface="微软雅黑" panose="020B0503020204020204" pitchFamily="34" charset="-122"/>
                <a:ea typeface="微软雅黑" panose="020B0503020204020204" pitchFamily="34" charset="-122"/>
              </a:rPr>
              <a:t>生态碎片化之间的问题。只有解决了这两个问题，才能保证设备顺利点亮；</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第二阶段是跑起来，主要是大模型使能</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sz="1200" dirty="0">
                <a:solidFill>
                  <a:schemeClr val="bg1"/>
                </a:solidFill>
                <a:latin typeface="微软雅黑" panose="020B0503020204020204" pitchFamily="34" charset="-122"/>
                <a:ea typeface="微软雅黑" panose="020B0503020204020204" pitchFamily="34" charset="-122"/>
              </a:rPr>
              <a:t>这阶段主要是处理，大模型在进行技术路线切换时的生态问题，涉及到基础算子的开发，性能调优，精度调优</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endParaRPr lang="en-US" altLang="zh-CN" dirty="0"/>
          </a:p>
          <a:p>
            <a:pPr>
              <a:lnSpc>
                <a:spcPct val="110000"/>
              </a:lnSpc>
            </a:pPr>
            <a:r>
              <a:rPr lang="zh-CN" altLang="en-US" sz="1200" dirty="0">
                <a:solidFill>
                  <a:schemeClr val="bg1"/>
                </a:solidFill>
                <a:latin typeface="微软雅黑" panose="020B0503020204020204" pitchFamily="34" charset="-122"/>
                <a:ea typeface="微软雅黑" panose="020B0503020204020204" pitchFamily="34" charset="-122"/>
              </a:rPr>
              <a:t>第三阶段是用的好，主要是解决两方面问题，一个是</a:t>
            </a:r>
            <a:r>
              <a:rPr lang="en-US" altLang="zh-CN" sz="1200" dirty="0">
                <a:solidFill>
                  <a:schemeClr val="bg1"/>
                </a:solidFill>
                <a:latin typeface="微软雅黑" panose="020B0503020204020204" pitchFamily="34" charset="-122"/>
                <a:ea typeface="微软雅黑" panose="020B0503020204020204" pitchFamily="34" charset="-122"/>
              </a:rPr>
              <a:t>AI</a:t>
            </a:r>
            <a:r>
              <a:rPr lang="zh-CN" altLang="en-US" sz="1200" dirty="0">
                <a:solidFill>
                  <a:schemeClr val="bg1"/>
                </a:solidFill>
                <a:latin typeface="微软雅黑" panose="020B0503020204020204" pitchFamily="34" charset="-122"/>
                <a:ea typeface="微软雅黑" panose="020B0503020204020204" pitchFamily="34" charset="-122"/>
              </a:rPr>
              <a:t>芯片的可用率问题，还有一个是大模型的开发和使用问题。</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10000"/>
              </a:lnSpc>
            </a:pPr>
            <a:r>
              <a:rPr lang="zh-CN" altLang="en-US" sz="1200" dirty="0">
                <a:solidFill>
                  <a:schemeClr val="bg1"/>
                </a:solidFill>
                <a:latin typeface="微软雅黑" panose="020B0503020204020204" pitchFamily="34" charset="-122"/>
                <a:ea typeface="微软雅黑" panose="020B0503020204020204" pitchFamily="34" charset="-122"/>
              </a:rPr>
              <a:t>大规模训练集群非常复杂，任何一个软硬件问题，都会导致训练的中断，增加训练的成本。我们把过往的项目经验形成知识库，提前识别可能造成训练中断的原因。</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10000"/>
              </a:lnSpc>
            </a:pPr>
            <a:r>
              <a:rPr lang="zh-CN" altLang="en-US" sz="1200" dirty="0">
                <a:solidFill>
                  <a:schemeClr val="bg1"/>
                </a:solidFill>
                <a:latin typeface="微软雅黑" panose="020B0503020204020204" pitchFamily="34" charset="-122"/>
                <a:ea typeface="微软雅黑" panose="020B0503020204020204" pitchFamily="34" charset="-122"/>
              </a:rPr>
              <a:t>除了知识库以外，第三阶段针对训练提供了微调、大模型版本管理、断点续训等能力，针对推理提供数据治理，训推转换，模型压缩等能力，进一步提升</a:t>
            </a:r>
            <a:r>
              <a:rPr lang="en-US" altLang="zh-CN" sz="1200" dirty="0">
                <a:solidFill>
                  <a:schemeClr val="bg1"/>
                </a:solidFill>
                <a:latin typeface="微软雅黑" panose="020B0503020204020204" pitchFamily="34" charset="-122"/>
                <a:ea typeface="微软雅黑" panose="020B0503020204020204" pitchFamily="34" charset="-122"/>
              </a:rPr>
              <a:t>AI</a:t>
            </a:r>
            <a:r>
              <a:rPr lang="zh-CN" altLang="en-US" sz="1200" dirty="0">
                <a:solidFill>
                  <a:schemeClr val="bg1"/>
                </a:solidFill>
                <a:latin typeface="微软雅黑" panose="020B0503020204020204" pitchFamily="34" charset="-122"/>
                <a:ea typeface="微软雅黑" panose="020B0503020204020204" pitchFamily="34" charset="-122"/>
              </a:rPr>
              <a:t>芯片的可用性和易用性；</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10000"/>
              </a:lnSpc>
            </a:pPr>
            <a:r>
              <a:rPr lang="zh-CN" altLang="en-US" sz="1200" dirty="0">
                <a:solidFill>
                  <a:schemeClr val="bg1"/>
                </a:solidFill>
                <a:latin typeface="微软雅黑" panose="020B0503020204020204" pitchFamily="34" charset="-122"/>
                <a:ea typeface="微软雅黑" panose="020B0503020204020204" pitchFamily="34" charset="-122"/>
              </a:rPr>
              <a:t>截至目前，在东方生态，我们已经完成</a:t>
            </a:r>
            <a:r>
              <a:rPr lang="en-US" altLang="zh-CN" sz="1200" dirty="0">
                <a:solidFill>
                  <a:schemeClr val="bg1"/>
                </a:solidFill>
                <a:latin typeface="微软雅黑" panose="020B0503020204020204" pitchFamily="34" charset="-122"/>
                <a:ea typeface="微软雅黑" panose="020B0503020204020204" pitchFamily="34" charset="-122"/>
              </a:rPr>
              <a:t>130+</a:t>
            </a:r>
            <a:r>
              <a:rPr lang="zh-CN" altLang="en-US" sz="1200" dirty="0">
                <a:solidFill>
                  <a:schemeClr val="bg1"/>
                </a:solidFill>
                <a:latin typeface="微软雅黑" panose="020B0503020204020204" pitchFamily="34" charset="-122"/>
                <a:ea typeface="微软雅黑" panose="020B0503020204020204" pitchFamily="34" charset="-122"/>
              </a:rPr>
              <a:t>个项目调优成功实践，解决</a:t>
            </a:r>
            <a:r>
              <a:rPr lang="en-US" altLang="zh-CN" sz="1200" dirty="0">
                <a:solidFill>
                  <a:schemeClr val="bg1"/>
                </a:solidFill>
                <a:latin typeface="微软雅黑" panose="020B0503020204020204" pitchFamily="34" charset="-122"/>
                <a:ea typeface="微软雅黑" panose="020B0503020204020204" pitchFamily="34" charset="-122"/>
              </a:rPr>
              <a:t>500+</a:t>
            </a:r>
            <a:r>
              <a:rPr lang="zh-CN" altLang="en-US" sz="1200" dirty="0">
                <a:solidFill>
                  <a:schemeClr val="bg1"/>
                </a:solidFill>
                <a:latin typeface="微软雅黑" panose="020B0503020204020204" pitchFamily="34" charset="-122"/>
                <a:ea typeface="微软雅黑" panose="020B0503020204020204" pitchFamily="34" charset="-122"/>
              </a:rPr>
              <a:t>大模型生态适配问题，模型训练效率平均提升</a:t>
            </a:r>
            <a:r>
              <a:rPr lang="en-US" altLang="zh-CN" sz="1200" dirty="0">
                <a:solidFill>
                  <a:schemeClr val="bg1"/>
                </a:solidFill>
                <a:latin typeface="微软雅黑" panose="020B0503020204020204" pitchFamily="34" charset="-122"/>
                <a:ea typeface="微软雅黑" panose="020B0503020204020204" pitchFamily="34" charset="-122"/>
              </a:rPr>
              <a:t>50%</a:t>
            </a:r>
            <a:r>
              <a:rPr lang="zh-CN" altLang="en-US" sz="1200" dirty="0">
                <a:solidFill>
                  <a:schemeClr val="bg1"/>
                </a:solidFill>
                <a:latin typeface="微软雅黑" panose="020B0503020204020204" pitchFamily="34" charset="-122"/>
                <a:ea typeface="微软雅黑" panose="020B0503020204020204" pitchFamily="34" charset="-122"/>
              </a:rPr>
              <a:t>以上，涵盖金融、互联网等行业头部客户</a:t>
            </a:r>
            <a:endParaRPr lang="en-US" altLang="zh-CN" sz="1200" dirty="0">
              <a:solidFill>
                <a:schemeClr val="bg1"/>
              </a:solidFill>
              <a:latin typeface="微软雅黑" panose="020B0503020204020204" pitchFamily="34" charset="-122"/>
              <a:ea typeface="微软雅黑" panose="020B0503020204020204" pitchFamily="34" charset="-122"/>
            </a:endParaRPr>
          </a:p>
          <a:p>
            <a:pPr>
              <a:lnSpc>
                <a:spcPct val="120000"/>
              </a:lnSpc>
            </a:pPr>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7</a:t>
            </a:fld>
            <a:endParaRPr lang="zh-CN" altLang="en-US"/>
          </a:p>
        </p:txBody>
      </p:sp>
    </p:spTree>
    <p:extLst>
      <p:ext uri="{BB962C8B-B14F-4D97-AF65-F5344CB8AC3E}">
        <p14:creationId xmlns:p14="http://schemas.microsoft.com/office/powerpoint/2010/main" val="4716648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bg1"/>
                </a:solidFill>
              </a:rPr>
              <a:t>此解决方案，旨在提升异构高性能计算平台的效率与可用性，推动</a:t>
            </a:r>
            <a:r>
              <a:rPr lang="en-US" altLang="zh-CN" sz="1200" dirty="0">
                <a:solidFill>
                  <a:schemeClr val="bg1"/>
                </a:solidFill>
              </a:rPr>
              <a:t>AI</a:t>
            </a:r>
            <a:r>
              <a:rPr lang="zh-CN" altLang="en-US" sz="1200" dirty="0">
                <a:solidFill>
                  <a:schemeClr val="bg1"/>
                </a:solidFill>
              </a:rPr>
              <a:t>算力从西方计算生态向</a:t>
            </a:r>
            <a:r>
              <a:rPr lang="en-US" altLang="zh-CN" sz="1200" dirty="0" err="1">
                <a:solidFill>
                  <a:schemeClr val="bg1"/>
                </a:solidFill>
              </a:rPr>
              <a:t>openEuler</a:t>
            </a:r>
            <a:r>
              <a:rPr lang="zh-CN" altLang="en-US" sz="1200" dirty="0">
                <a:solidFill>
                  <a:schemeClr val="bg1"/>
                </a:solidFill>
              </a:rPr>
              <a:t>国产主流平台的迁移。</a:t>
            </a:r>
          </a:p>
          <a:p>
            <a:r>
              <a:rPr lang="en-US" altLang="zh-CN" sz="1200" dirty="0" err="1">
                <a:solidFill>
                  <a:schemeClr val="bg1"/>
                </a:solidFill>
              </a:rPr>
              <a:t>FusionOS</a:t>
            </a:r>
            <a:r>
              <a:rPr lang="zh-CN" altLang="en-US" sz="1200" dirty="0">
                <a:solidFill>
                  <a:schemeClr val="bg1"/>
                </a:solidFill>
              </a:rPr>
              <a:t>将通用计算与</a:t>
            </a:r>
            <a:r>
              <a:rPr lang="en-US" altLang="zh-CN" sz="1200" dirty="0">
                <a:solidFill>
                  <a:schemeClr val="bg1"/>
                </a:solidFill>
              </a:rPr>
              <a:t>AI</a:t>
            </a:r>
            <a:r>
              <a:rPr lang="zh-CN" altLang="en-US" sz="1200" dirty="0">
                <a:solidFill>
                  <a:schemeClr val="bg1"/>
                </a:solidFill>
              </a:rPr>
              <a:t>智能计算深度融合，提供全面的功能支持，包括集成</a:t>
            </a:r>
            <a:r>
              <a:rPr lang="en-US" altLang="zh-CN" sz="1200" dirty="0">
                <a:solidFill>
                  <a:schemeClr val="bg1"/>
                </a:solidFill>
              </a:rPr>
              <a:t>AI</a:t>
            </a:r>
            <a:r>
              <a:rPr lang="zh-CN" altLang="en-US" sz="1200" dirty="0">
                <a:solidFill>
                  <a:schemeClr val="bg1"/>
                </a:solidFill>
              </a:rPr>
              <a:t>硬件调优生态、高效</a:t>
            </a:r>
            <a:r>
              <a:rPr lang="en-US" altLang="zh-CN" sz="1200" dirty="0">
                <a:solidFill>
                  <a:schemeClr val="bg1"/>
                </a:solidFill>
              </a:rPr>
              <a:t>AI</a:t>
            </a:r>
            <a:r>
              <a:rPr lang="zh-CN" altLang="en-US" sz="1200" dirty="0">
                <a:solidFill>
                  <a:schemeClr val="bg1"/>
                </a:solidFill>
              </a:rPr>
              <a:t>模型部署、双架构支持、领先的虚拟化性能以及软硬件一体化的安全防护。这些能力为用户提供开箱即用的便利，简化了技术实施流程。</a:t>
            </a:r>
          </a:p>
          <a:p>
            <a:r>
              <a:rPr lang="zh-CN" altLang="en-US" sz="1200" dirty="0">
                <a:solidFill>
                  <a:schemeClr val="bg1"/>
                </a:solidFill>
              </a:rPr>
              <a:t>为了应对前沿</a:t>
            </a:r>
            <a:r>
              <a:rPr lang="en-US" altLang="zh-CN" sz="1200" dirty="0">
                <a:solidFill>
                  <a:schemeClr val="bg1"/>
                </a:solidFill>
              </a:rPr>
              <a:t>AI</a:t>
            </a:r>
            <a:r>
              <a:rPr lang="zh-CN" altLang="en-US" sz="1200" dirty="0">
                <a:solidFill>
                  <a:schemeClr val="bg1"/>
                </a:solidFill>
              </a:rPr>
              <a:t>场景的挑战，我们对模型部署、算子迁移和多卡多节点通信进行了深入优化，进一步提升了底层算力的性能。通过与主流计算平台以及</a:t>
            </a:r>
            <a:r>
              <a:rPr lang="en-US" altLang="zh-CN" sz="1200" dirty="0">
                <a:solidFill>
                  <a:schemeClr val="bg1"/>
                </a:solidFill>
              </a:rPr>
              <a:t>AI</a:t>
            </a:r>
            <a:r>
              <a:rPr lang="zh-CN" altLang="en-US" sz="1200" dirty="0">
                <a:solidFill>
                  <a:schemeClr val="bg1"/>
                </a:solidFill>
              </a:rPr>
              <a:t>框架的结合，我们构建了一个系统化的异构加速平台</a:t>
            </a:r>
            <a:r>
              <a:rPr lang="en-US" altLang="zh-CN" sz="1200" dirty="0">
                <a:solidFill>
                  <a:schemeClr val="bg1"/>
                </a:solidFill>
              </a:rPr>
              <a:t>——AI Space</a:t>
            </a:r>
            <a:r>
              <a:rPr lang="zh-CN" altLang="en-US" sz="1200" dirty="0">
                <a:solidFill>
                  <a:schemeClr val="bg1"/>
                </a:solidFill>
              </a:rPr>
              <a:t>，以确保每个环节高效协同工作。</a:t>
            </a:r>
          </a:p>
          <a:p>
            <a:r>
              <a:rPr lang="zh-CN" altLang="en-US" sz="1200" dirty="0">
                <a:solidFill>
                  <a:schemeClr val="bg1"/>
                </a:solidFill>
              </a:rPr>
              <a:t>此外，我们还使能了多种常用工具包，包括</a:t>
            </a:r>
            <a:r>
              <a:rPr lang="en-US" altLang="zh-CN" sz="1200" dirty="0">
                <a:solidFill>
                  <a:schemeClr val="bg1"/>
                </a:solidFill>
              </a:rPr>
              <a:t>Profiling</a:t>
            </a:r>
            <a:r>
              <a:rPr lang="zh-CN" altLang="en-US" sz="1200" dirty="0">
                <a:solidFill>
                  <a:schemeClr val="bg1"/>
                </a:solidFill>
              </a:rPr>
              <a:t>和</a:t>
            </a:r>
            <a:r>
              <a:rPr lang="en-US" altLang="zh-CN" sz="1200" dirty="0">
                <a:solidFill>
                  <a:schemeClr val="bg1"/>
                </a:solidFill>
              </a:rPr>
              <a:t>OpenCV</a:t>
            </a:r>
            <a:r>
              <a:rPr lang="zh-CN" altLang="en-US" sz="1200" dirty="0">
                <a:solidFill>
                  <a:schemeClr val="bg1"/>
                </a:solidFill>
              </a:rPr>
              <a:t>，方便工程师在</a:t>
            </a:r>
            <a:r>
              <a:rPr lang="en-US" altLang="zh-CN" sz="1200" dirty="0">
                <a:solidFill>
                  <a:schemeClr val="bg1"/>
                </a:solidFill>
              </a:rPr>
              <a:t>AI</a:t>
            </a:r>
            <a:r>
              <a:rPr lang="zh-CN" altLang="en-US" sz="1200" dirty="0">
                <a:solidFill>
                  <a:schemeClr val="bg1"/>
                </a:solidFill>
              </a:rPr>
              <a:t>全流程测试中更高效地运作。该平台在异构加速与</a:t>
            </a:r>
            <a:r>
              <a:rPr lang="en-US" altLang="zh-CN" sz="1200" dirty="0">
                <a:solidFill>
                  <a:schemeClr val="bg1"/>
                </a:solidFill>
              </a:rPr>
              <a:t>AI</a:t>
            </a:r>
            <a:r>
              <a:rPr lang="zh-CN" altLang="en-US" sz="1200" dirty="0">
                <a:solidFill>
                  <a:schemeClr val="bg1"/>
                </a:solidFill>
              </a:rPr>
              <a:t>领域进行了深入探索与实践：</a:t>
            </a:r>
            <a:endParaRPr kumimoji="1" lang="zh-CN" altLang="en-US" dirty="0"/>
          </a:p>
          <a:p>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8</a:t>
            </a:fld>
            <a:endParaRPr lang="zh-CN" altLang="en-US"/>
          </a:p>
        </p:txBody>
      </p:sp>
    </p:spTree>
    <p:extLst>
      <p:ext uri="{BB962C8B-B14F-4D97-AF65-F5344CB8AC3E}">
        <p14:creationId xmlns:p14="http://schemas.microsoft.com/office/powerpoint/2010/main" val="563146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AI Space</a:t>
            </a:r>
            <a:r>
              <a:rPr lang="zh-CN" altLang="en-US" sz="1200" dirty="0">
                <a:solidFill>
                  <a:prstClr val="white"/>
                </a:solidFill>
                <a:latin typeface="微软雅黑" panose="020B0503020204020204" pitchFamily="34" charset="-122"/>
                <a:ea typeface="微软雅黑" panose="020B0503020204020204" pitchFamily="34" charset="-122"/>
              </a:rPr>
              <a:t>并行加速解决方案基于主流计算平台进行并行加速，业务层面包含应用层、加速层、组件层、算力层、基础软件层、硬件层，并实现了双生态异构的统一纳管；</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针对大规模运算系统中复杂的网络环境，我们专注于协同数千张显卡和数千个节点的高效运作问题，实现了系统在并行计算中的性能最优化。</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此计算平台并行加速解决方案以开源加速库为锚点，并对核心算子库（</a:t>
            </a:r>
            <a:r>
              <a:rPr lang="en-US" altLang="zh-CN" sz="1200" dirty="0">
                <a:solidFill>
                  <a:prstClr val="white"/>
                </a:solidFill>
                <a:latin typeface="微软雅黑" panose="020B0503020204020204" pitchFamily="34" charset="-122"/>
                <a:ea typeface="微软雅黑" panose="020B0503020204020204" pitchFamily="34" charset="-122"/>
              </a:rPr>
              <a:t>LSTM</a:t>
            </a:r>
            <a:r>
              <a:rPr lang="zh-CN" altLang="en-US" sz="1200" dirty="0">
                <a:solidFill>
                  <a:prstClr val="white"/>
                </a:solidFill>
                <a:latin typeface="微软雅黑" panose="020B0503020204020204" pitchFamily="34" charset="-122"/>
                <a:ea typeface="微软雅黑" panose="020B0503020204020204" pitchFamily="34" charset="-122"/>
              </a:rPr>
              <a:t>、</a:t>
            </a:r>
            <a:r>
              <a:rPr lang="en-US" altLang="zh-CN" sz="1200" dirty="0">
                <a:solidFill>
                  <a:prstClr val="white"/>
                </a:solidFill>
                <a:latin typeface="微软雅黑" panose="020B0503020204020204" pitchFamily="34" charset="-122"/>
                <a:ea typeface="微软雅黑" panose="020B0503020204020204" pitchFamily="34" charset="-122"/>
              </a:rPr>
              <a:t>GEGLU</a:t>
            </a:r>
            <a:r>
              <a:rPr lang="zh-CN" altLang="en-US" sz="1200" dirty="0">
                <a:solidFill>
                  <a:prstClr val="white"/>
                </a:solidFill>
                <a:latin typeface="微软雅黑" panose="020B0503020204020204" pitchFamily="34" charset="-122"/>
                <a:ea typeface="微软雅黑" panose="020B0503020204020204" pitchFamily="34" charset="-122"/>
              </a:rPr>
              <a:t>等）优化，提供集算子、算法为一体的综合优化方案，采用异构计算并行加速的方式作为算力供给的主流方式，提供基于通用算力＋</a:t>
            </a:r>
            <a:r>
              <a:rPr lang="en-US" altLang="zh-CN" sz="1200" dirty="0">
                <a:solidFill>
                  <a:prstClr val="white"/>
                </a:solidFill>
                <a:latin typeface="微软雅黑" panose="020B0503020204020204" pitchFamily="34" charset="-122"/>
                <a:ea typeface="微软雅黑" panose="020B0503020204020204" pitchFamily="34" charset="-122"/>
              </a:rPr>
              <a:t>AI</a:t>
            </a:r>
            <a:r>
              <a:rPr lang="zh-CN" altLang="en-US" sz="1200" dirty="0">
                <a:solidFill>
                  <a:prstClr val="white"/>
                </a:solidFill>
                <a:latin typeface="微软雅黑" panose="020B0503020204020204" pitchFamily="34" charset="-122"/>
                <a:ea typeface="微软雅黑" panose="020B0503020204020204" pitchFamily="34" charset="-122"/>
              </a:rPr>
              <a:t>智算和异构算力的计算资源。</a:t>
            </a:r>
          </a:p>
          <a:p>
            <a:pPr lvl="0">
              <a:lnSpc>
                <a:spcPct val="130000"/>
              </a:lnSpc>
              <a:defRPr/>
            </a:pPr>
            <a:endParaRPr lang="zh-CN" altLang="en-US" sz="1200" dirty="0">
              <a:solidFill>
                <a:prstClr val="white"/>
              </a:solidFill>
              <a:latin typeface="微软雅黑" panose="020B0503020204020204" pitchFamily="34" charset="-122"/>
              <a:ea typeface="微软雅黑" panose="020B0503020204020204" pitchFamily="34" charset="-122"/>
            </a:endParaRP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5</a:t>
            </a:r>
            <a:r>
              <a:rPr lang="zh-CN" altLang="en-US" sz="1200" dirty="0">
                <a:solidFill>
                  <a:prstClr val="white"/>
                </a:solidFill>
                <a:latin typeface="微软雅黑" panose="020B0503020204020204" pitchFamily="34" charset="-122"/>
                <a:ea typeface="微软雅黑" panose="020B0503020204020204" pitchFamily="34" charset="-122"/>
              </a:rPr>
              <a:t>步骤：使能</a:t>
            </a:r>
            <a:r>
              <a:rPr lang="en-US" altLang="zh-CN" sz="1200" dirty="0">
                <a:solidFill>
                  <a:prstClr val="white"/>
                </a:solidFill>
                <a:latin typeface="微软雅黑" panose="020B0503020204020204" pitchFamily="34" charset="-122"/>
                <a:ea typeface="微软雅黑" panose="020B0503020204020204" pitchFamily="34" charset="-122"/>
              </a:rPr>
              <a:t>AI</a:t>
            </a:r>
            <a:r>
              <a:rPr lang="zh-CN" altLang="en-US" sz="1200" dirty="0">
                <a:solidFill>
                  <a:prstClr val="white"/>
                </a:solidFill>
                <a:latin typeface="微软雅黑" panose="020B0503020204020204" pitchFamily="34" charset="-122"/>
                <a:ea typeface="微软雅黑" panose="020B0503020204020204" pitchFamily="34" charset="-122"/>
              </a:rPr>
              <a:t>从纸面算力到可用算力</a:t>
            </a: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1</a:t>
            </a:r>
            <a:r>
              <a:rPr lang="zh-CN" altLang="en-US" sz="1200" dirty="0">
                <a:solidFill>
                  <a:prstClr val="white"/>
                </a:solidFill>
                <a:latin typeface="微软雅黑" panose="020B0503020204020204" pitchFamily="34" charset="-122"/>
                <a:ea typeface="微软雅黑" panose="020B0503020204020204" pitchFamily="34" charset="-122"/>
              </a:rPr>
              <a:t>： 提供部署安装工具，覆盖</a:t>
            </a:r>
            <a:r>
              <a:rPr lang="en-US" altLang="zh-CN" sz="1200" dirty="0">
                <a:solidFill>
                  <a:prstClr val="white"/>
                </a:solidFill>
                <a:latin typeface="微软雅黑" panose="020B0503020204020204" pitchFamily="34" charset="-122"/>
                <a:ea typeface="微软雅黑" panose="020B0503020204020204" pitchFamily="34" charset="-122"/>
              </a:rPr>
              <a:t>Python</a:t>
            </a:r>
            <a:r>
              <a:rPr lang="zh-CN" altLang="en-US" sz="1200" dirty="0">
                <a:solidFill>
                  <a:prstClr val="white"/>
                </a:solidFill>
                <a:latin typeface="微软雅黑" panose="020B0503020204020204" pitchFamily="34" charset="-122"/>
                <a:ea typeface="微软雅黑" panose="020B0503020204020204" pitchFamily="34" charset="-122"/>
              </a:rPr>
              <a:t>及依赖、</a:t>
            </a:r>
            <a:r>
              <a:rPr lang="en-US" altLang="zh-CN" sz="1200" dirty="0">
                <a:solidFill>
                  <a:prstClr val="white"/>
                </a:solidFill>
                <a:latin typeface="微软雅黑" panose="020B0503020204020204" pitchFamily="34" charset="-122"/>
                <a:ea typeface="微软雅黑" panose="020B0503020204020204" pitchFamily="34" charset="-122"/>
              </a:rPr>
              <a:t>AI</a:t>
            </a:r>
            <a:r>
              <a:rPr lang="zh-CN" altLang="en-US" sz="1200" dirty="0">
                <a:solidFill>
                  <a:prstClr val="white"/>
                </a:solidFill>
                <a:latin typeface="微软雅黑" panose="020B0503020204020204" pitchFamily="34" charset="-122"/>
                <a:ea typeface="微软雅黑" panose="020B0503020204020204" pitchFamily="34" charset="-122"/>
              </a:rPr>
              <a:t>框架等；提供带宽、算力、可靠性、功耗、集群网络测试等基础验收工具</a:t>
            </a: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2</a:t>
            </a:r>
            <a:r>
              <a:rPr lang="zh-CN" altLang="en-US" sz="1200" dirty="0">
                <a:solidFill>
                  <a:prstClr val="white"/>
                </a:solidFill>
                <a:latin typeface="微软雅黑" panose="020B0503020204020204" pitchFamily="34" charset="-122"/>
                <a:ea typeface="微软雅黑" panose="020B0503020204020204" pitchFamily="34" charset="-122"/>
              </a:rPr>
              <a:t>：模型</a:t>
            </a:r>
            <a:r>
              <a:rPr lang="en-US" altLang="zh-CN" sz="1200" dirty="0">
                <a:solidFill>
                  <a:prstClr val="white"/>
                </a:solidFill>
                <a:latin typeface="微软雅黑" panose="020B0503020204020204" pitchFamily="34" charset="-122"/>
                <a:ea typeface="微软雅黑" panose="020B0503020204020204" pitchFamily="34" charset="-122"/>
              </a:rPr>
              <a:t>/</a:t>
            </a:r>
            <a:r>
              <a:rPr lang="zh-CN" altLang="en-US" sz="1200" dirty="0">
                <a:solidFill>
                  <a:prstClr val="white"/>
                </a:solidFill>
                <a:latin typeface="微软雅黑" panose="020B0503020204020204" pitchFamily="34" charset="-122"/>
                <a:ea typeface="微软雅黑" panose="020B0503020204020204" pitchFamily="34" charset="-122"/>
              </a:rPr>
              <a:t>算子使能加速库</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通过算子开发，解决模型昇腾迁移算子缺失问题；</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通过算子融合重构，解决模型性能和精度问题；</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当然，最终目的是模型的优化</a:t>
            </a: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3</a:t>
            </a:r>
            <a:r>
              <a:rPr lang="zh-CN" altLang="en-US" sz="1200" dirty="0">
                <a:solidFill>
                  <a:prstClr val="white"/>
                </a:solidFill>
                <a:latin typeface="微软雅黑" panose="020B0503020204020204" pitchFamily="34" charset="-122"/>
                <a:ea typeface="微软雅黑" panose="020B0503020204020204" pitchFamily="34" charset="-122"/>
              </a:rPr>
              <a:t>：工具使能加速服务：</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 部署性能分析工具，抓取算子</a:t>
            </a:r>
            <a:r>
              <a:rPr lang="en-US" altLang="zh-CN" sz="1200" dirty="0">
                <a:solidFill>
                  <a:prstClr val="white"/>
                </a:solidFill>
                <a:latin typeface="微软雅黑" panose="020B0503020204020204" pitchFamily="34" charset="-122"/>
                <a:ea typeface="微软雅黑" panose="020B0503020204020204" pitchFamily="34" charset="-122"/>
              </a:rPr>
              <a:t>timeline</a:t>
            </a:r>
            <a:r>
              <a:rPr lang="zh-CN" altLang="en-US" sz="1200" dirty="0">
                <a:solidFill>
                  <a:prstClr val="white"/>
                </a:solidFill>
                <a:latin typeface="微软雅黑" panose="020B0503020204020204" pitchFamily="34" charset="-122"/>
                <a:ea typeface="微软雅黑" panose="020B0503020204020204" pitchFamily="34" charset="-122"/>
              </a:rPr>
              <a:t>数据</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定位耗时过高的算子进行逻辑分析，重构代码调试</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重构后的融合算子，进行训练复测，对齐性能参数</a:t>
            </a: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4</a:t>
            </a:r>
            <a:r>
              <a:rPr lang="zh-CN" altLang="en-US" sz="1200" dirty="0">
                <a:solidFill>
                  <a:prstClr val="white"/>
                </a:solidFill>
                <a:latin typeface="微软雅黑" panose="020B0503020204020204" pitchFamily="34" charset="-122"/>
                <a:ea typeface="微软雅黑" panose="020B0503020204020204" pitchFamily="34" charset="-122"/>
              </a:rPr>
              <a:t>：大模型故障感知和定位套件</a:t>
            </a:r>
          </a:p>
          <a:p>
            <a:pPr lvl="0">
              <a:lnSpc>
                <a:spcPct val="130000"/>
              </a:lnSpc>
              <a:defRPr/>
            </a:pPr>
            <a:r>
              <a:rPr lang="zh-CN" altLang="en-US" sz="1200" dirty="0">
                <a:solidFill>
                  <a:prstClr val="white"/>
                </a:solidFill>
                <a:latin typeface="微软雅黑" panose="020B0503020204020204" pitchFamily="34" charset="-122"/>
                <a:ea typeface="微软雅黑" panose="020B0503020204020204" pitchFamily="34" charset="-122"/>
              </a:rPr>
              <a:t>将大模型训练故障处理经验工具化，实现大模型训练故障自动感知和自动定位，并基于故障重调度能力重新恢复训练，提升有效训练时间和资源利用率</a:t>
            </a:r>
          </a:p>
          <a:p>
            <a:pPr lvl="0">
              <a:lnSpc>
                <a:spcPct val="130000"/>
              </a:lnSpc>
              <a:defRPr/>
            </a:pPr>
            <a:r>
              <a:rPr lang="en-US" altLang="zh-CN" sz="1200" dirty="0">
                <a:solidFill>
                  <a:prstClr val="white"/>
                </a:solidFill>
                <a:latin typeface="微软雅黑" panose="020B0503020204020204" pitchFamily="34" charset="-122"/>
                <a:ea typeface="微软雅黑" panose="020B0503020204020204" pitchFamily="34" charset="-122"/>
              </a:rPr>
              <a:t>5</a:t>
            </a:r>
            <a:r>
              <a:rPr lang="zh-CN" altLang="en-US" sz="1200" dirty="0">
                <a:solidFill>
                  <a:prstClr val="white"/>
                </a:solidFill>
                <a:latin typeface="微软雅黑" panose="020B0503020204020204" pitchFamily="34" charset="-122"/>
                <a:ea typeface="微软雅黑" panose="020B0503020204020204" pitchFamily="34" charset="-122"/>
              </a:rPr>
              <a:t>：打通</a:t>
            </a:r>
            <a:r>
              <a:rPr lang="en-US" altLang="zh-CN" sz="1200" dirty="0">
                <a:solidFill>
                  <a:prstClr val="white"/>
                </a:solidFill>
                <a:latin typeface="微软雅黑" panose="020B0503020204020204" pitchFamily="34" charset="-122"/>
                <a:ea typeface="微软雅黑" panose="020B0503020204020204" pitchFamily="34" charset="-122"/>
              </a:rPr>
              <a:t>AI</a:t>
            </a:r>
            <a:r>
              <a:rPr lang="zh-CN" altLang="en-US" sz="1200" dirty="0">
                <a:solidFill>
                  <a:prstClr val="white"/>
                </a:solidFill>
                <a:latin typeface="微软雅黑" panose="020B0503020204020204" pitchFamily="34" charset="-122"/>
                <a:ea typeface="微软雅黑" panose="020B0503020204020204" pitchFamily="34" charset="-122"/>
              </a:rPr>
              <a:t>学习全链路，为用户提供友好易用的开发环境，实现计算资源的统一分配调度以及模型的流程化开发、训练、微调和推理部署等</a:t>
            </a:r>
            <a:endParaRPr lang="en-US" altLang="zh-CN" sz="1200" dirty="0">
              <a:solidFill>
                <a:prstClr val="white"/>
              </a:solidFill>
              <a:latin typeface="微软雅黑" panose="020B0503020204020204" pitchFamily="34" charset="-122"/>
              <a:ea typeface="微软雅黑" panose="020B0503020204020204" pitchFamily="34" charset="-122"/>
            </a:endParaRPr>
          </a:p>
          <a:p>
            <a:pPr lvl="0">
              <a:lnSpc>
                <a:spcPct val="130000"/>
              </a:lnSpc>
              <a:defRPr/>
            </a:pPr>
            <a:endParaRPr lang="en-US" altLang="zh-CN" dirty="0"/>
          </a:p>
          <a:p>
            <a:pPr lvl="0">
              <a:lnSpc>
                <a:spcPct val="130000"/>
              </a:lnSpc>
              <a:defRPr/>
            </a:pPr>
            <a:endParaRPr lang="zh-CN" altLang="en-US" dirty="0"/>
          </a:p>
          <a:p>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9</a:t>
            </a:fld>
            <a:endParaRPr lang="zh-CN" altLang="en-US"/>
          </a:p>
        </p:txBody>
      </p:sp>
    </p:spTree>
    <p:extLst>
      <p:ext uri="{BB962C8B-B14F-4D97-AF65-F5344CB8AC3E}">
        <p14:creationId xmlns:p14="http://schemas.microsoft.com/office/powerpoint/2010/main" val="41719282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lnSpc>
                <a:spcPct val="150000"/>
              </a:lnSpc>
              <a:defRPr/>
            </a:pPr>
            <a:r>
              <a:rPr lang="zh-CN" altLang="en-US" sz="1200" dirty="0">
                <a:solidFill>
                  <a:prstClr val="white"/>
                </a:solidFill>
                <a:latin typeface="微软雅黑" panose="020B0503020204020204" pitchFamily="34" charset="-122"/>
                <a:ea typeface="微软雅黑" panose="020B0503020204020204" pitchFamily="34" charset="-122"/>
              </a:rPr>
              <a:t>对于未来，我们希望围绕着双生态的战略，支持多样性的算力元素，围绕客户场景，深耕技术，持续创新，联合社区、伙伴和各位客户，共同打造安全可靠操作系统“根”技术和“魂”产品。</a:t>
            </a:r>
          </a:p>
          <a:p>
            <a:pPr lvl="0">
              <a:lnSpc>
                <a:spcPct val="130000"/>
              </a:lnSpc>
              <a:spcBef>
                <a:spcPts val="1800"/>
              </a:spcBef>
              <a:defRPr/>
            </a:pPr>
            <a:endParaRPr lang="en-US" altLang="zh-CN" sz="1200" dirty="0">
              <a:solidFill>
                <a:prstClr val="white"/>
              </a:solidFill>
              <a:latin typeface="微软雅黑" panose="020B0503020204020204" pitchFamily="34" charset="-122"/>
              <a:ea typeface="微软雅黑" panose="020B0503020204020204" pitchFamily="34" charset="-122"/>
            </a:endParaRPr>
          </a:p>
          <a:p>
            <a:pPr lvl="0">
              <a:lnSpc>
                <a:spcPct val="130000"/>
              </a:lnSpc>
              <a:spcBef>
                <a:spcPts val="1800"/>
              </a:spcBef>
              <a:defRPr/>
            </a:pPr>
            <a:r>
              <a:rPr lang="zh-CN" altLang="en-US" sz="1200" dirty="0">
                <a:solidFill>
                  <a:prstClr val="white"/>
                </a:solidFill>
                <a:latin typeface="微软雅黑" panose="020B0503020204020204" pitchFamily="34" charset="-122"/>
                <a:ea typeface="微软雅黑" panose="020B0503020204020204" pitchFamily="34" charset="-122"/>
              </a:rPr>
              <a:t>超聚变作为一家成长型公司，将发挥</a:t>
            </a:r>
            <a:r>
              <a:rPr lang="zh-CN" altLang="en-US" sz="1200" dirty="0">
                <a:solidFill>
                  <a:srgbClr val="FFC000"/>
                </a:solidFill>
                <a:latin typeface="微软雅黑" panose="020B0503020204020204" pitchFamily="34" charset="-122"/>
                <a:ea typeface="微软雅黑" panose="020B0503020204020204" pitchFamily="34" charset="-122"/>
              </a:rPr>
              <a:t>小快艇优势，持续创新、锐意进取</a:t>
            </a:r>
            <a:r>
              <a:rPr lang="zh-CN" altLang="en-US" sz="1200" dirty="0">
                <a:solidFill>
                  <a:prstClr val="white"/>
                </a:solidFill>
                <a:latin typeface="微软雅黑" panose="020B0503020204020204" pitchFamily="34" charset="-122"/>
                <a:ea typeface="微软雅黑" panose="020B0503020204020204" pitchFamily="34" charset="-122"/>
              </a:rPr>
              <a:t>！同时，超聚变将继续</a:t>
            </a:r>
            <a:r>
              <a:rPr lang="zh-CN" altLang="en-US" sz="1200" dirty="0">
                <a:solidFill>
                  <a:srgbClr val="FFC000"/>
                </a:solidFill>
                <a:latin typeface="微软雅黑" panose="020B0503020204020204" pitchFamily="34" charset="-122"/>
                <a:ea typeface="微软雅黑" panose="020B0503020204020204" pitchFamily="34" charset="-122"/>
              </a:rPr>
              <a:t>聆听开放原子开源基金会的指导</a:t>
            </a:r>
            <a:r>
              <a:rPr lang="zh-CN" altLang="en-US" sz="1200" dirty="0">
                <a:solidFill>
                  <a:prstClr val="white"/>
                </a:solidFill>
                <a:latin typeface="微软雅黑" panose="020B0503020204020204" pitchFamily="34" charset="-122"/>
                <a:ea typeface="微软雅黑" panose="020B0503020204020204" pitchFamily="34" charset="-122"/>
              </a:rPr>
              <a:t>，参与到更多的开源项目共建中去。通过</a:t>
            </a:r>
            <a:r>
              <a:rPr lang="zh-CN" altLang="en-US" sz="1200" dirty="0">
                <a:solidFill>
                  <a:srgbClr val="FFC000"/>
                </a:solidFill>
                <a:latin typeface="微软雅黑" panose="020B0503020204020204" pitchFamily="34" charset="-122"/>
                <a:ea typeface="微软雅黑" panose="020B0503020204020204" pitchFamily="34" charset="-122"/>
              </a:rPr>
              <a:t>开源赋能，普惠未来</a:t>
            </a:r>
            <a:r>
              <a:rPr lang="zh-CN" altLang="en-US" sz="1200" dirty="0">
                <a:solidFill>
                  <a:prstClr val="white"/>
                </a:solidFill>
                <a:latin typeface="微软雅黑" panose="020B0503020204020204" pitchFamily="34" charset="-122"/>
                <a:ea typeface="微软雅黑" panose="020B0503020204020204" pitchFamily="34" charset="-122"/>
              </a:rPr>
              <a:t>，为千行百业数字化转型提供强劲</a:t>
            </a:r>
            <a:r>
              <a:rPr lang="en-US" altLang="zh-CN" sz="1200" dirty="0">
                <a:solidFill>
                  <a:prstClr val="white"/>
                </a:solidFill>
                <a:latin typeface="微软雅黑" panose="020B0503020204020204" pitchFamily="34" charset="-122"/>
                <a:ea typeface="微软雅黑" panose="020B0503020204020204" pitchFamily="34" charset="-122"/>
              </a:rPr>
              <a:t>AI</a:t>
            </a:r>
            <a:r>
              <a:rPr lang="zh-CN" altLang="en-US" sz="1200" dirty="0">
                <a:solidFill>
                  <a:prstClr val="white"/>
                </a:solidFill>
                <a:latin typeface="微软雅黑" panose="020B0503020204020204" pitchFamily="34" charset="-122"/>
                <a:ea typeface="微软雅黑" panose="020B0503020204020204" pitchFamily="34" charset="-122"/>
              </a:rPr>
              <a:t>动力，共创数智化时代！</a:t>
            </a:r>
          </a:p>
          <a:p>
            <a:endParaRPr lang="zh-CN" altLang="en-US" dirty="0"/>
          </a:p>
        </p:txBody>
      </p:sp>
      <p:sp>
        <p:nvSpPr>
          <p:cNvPr id="4" name="灯片编号占位符 3"/>
          <p:cNvSpPr>
            <a:spLocks noGrp="1"/>
          </p:cNvSpPr>
          <p:nvPr>
            <p:ph type="sldNum" sz="quarter" idx="5"/>
          </p:nvPr>
        </p:nvSpPr>
        <p:spPr/>
        <p:txBody>
          <a:bodyPr/>
          <a:lstStyle/>
          <a:p>
            <a:fld id="{294E8DB9-750E-43D9-86BD-609509823299}" type="slidenum">
              <a:rPr lang="zh-CN" altLang="en-US" smtClean="0"/>
              <a:t>10</a:t>
            </a:fld>
            <a:endParaRPr lang="zh-CN" altLang="en-US"/>
          </a:p>
        </p:txBody>
      </p:sp>
    </p:spTree>
    <p:extLst>
      <p:ext uri="{BB962C8B-B14F-4D97-AF65-F5344CB8AC3E}">
        <p14:creationId xmlns:p14="http://schemas.microsoft.com/office/powerpoint/2010/main" val="396720222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6" name="图片 5" descr="图片1"/>
          <p:cNvPicPr>
            <a:picLocks noChangeAspect="1"/>
          </p:cNvPicPr>
          <p:nvPr userDrawn="1"/>
        </p:nvPicPr>
        <p:blipFill rotWithShape="1">
          <a:blip r:embed="rId2"/>
          <a:srcRect l="4242" r="-215"/>
          <a:stretch/>
        </p:blipFill>
        <p:spPr>
          <a:xfrm>
            <a:off x="0" y="0"/>
            <a:ext cx="12216679" cy="5739765"/>
          </a:xfrm>
          <a:prstGeom prst="rect">
            <a:avLst/>
          </a:prstGeom>
        </p:spPr>
      </p:pic>
      <p:sp>
        <p:nvSpPr>
          <p:cNvPr id="12" name="标题占位符 1"/>
          <p:cNvSpPr>
            <a:spLocks noGrp="1"/>
          </p:cNvSpPr>
          <p:nvPr>
            <p:ph type="title" hasCustomPrompt="1"/>
          </p:nvPr>
        </p:nvSpPr>
        <p:spPr>
          <a:xfrm>
            <a:off x="838200" y="615315"/>
            <a:ext cx="10515600" cy="1075690"/>
          </a:xfrm>
          <a:prstGeom prst="rect">
            <a:avLst/>
          </a:prstGeom>
        </p:spPr>
        <p:txBody>
          <a:bodyPr vert="horz" lIns="91440" tIns="45720" rIns="91440" bIns="45720" rtlCol="0" anchor="ctr">
            <a:normAutofit/>
          </a:bodyPr>
          <a:lstStyle>
            <a:lvl1pPr>
              <a:defRPr>
                <a:solidFill>
                  <a:schemeClr val="tx1"/>
                </a:solidFill>
              </a:defRPr>
            </a:lvl1pPr>
          </a:lstStyle>
          <a:p>
            <a:r>
              <a:rPr lang="zh-CN" altLang="en-US" dirty="0"/>
              <a:t>标题，微软雅黑，32号</a:t>
            </a:r>
          </a:p>
        </p:txBody>
      </p:sp>
      <p:sp>
        <p:nvSpPr>
          <p:cNvPr id="13" name="文本占位符 12"/>
          <p:cNvSpPr>
            <a:spLocks noGrp="1"/>
          </p:cNvSpPr>
          <p:nvPr>
            <p:ph type="body" idx="1" hasCustomPrompt="1"/>
          </p:nvPr>
        </p:nvSpPr>
        <p:spPr>
          <a:xfrm>
            <a:off x="838200" y="1825625"/>
            <a:ext cx="10515600" cy="629285"/>
          </a:xfrm>
          <a:prstGeom prst="rect">
            <a:avLst/>
          </a:prstGeom>
        </p:spPr>
        <p:txBody>
          <a:bodyPr vert="horz" lIns="91440" tIns="45720" rIns="91440" bIns="45720" rtlCol="0">
            <a:normAutofit/>
          </a:bodyPr>
          <a:lstStyle>
            <a:lvl1pPr marL="0" indent="0">
              <a:buNone/>
              <a:defRPr>
                <a:solidFill>
                  <a:schemeClr val="tx1"/>
                </a:solidFill>
              </a:defRPr>
            </a:lvl1pPr>
          </a:lstStyle>
          <a:p>
            <a:pPr lvl="0"/>
            <a:r>
              <a:rPr lang="zh-CN" altLang="en-US" dirty="0"/>
              <a:t>副标题，微软雅黑，22号</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5661025"/>
          </a:xfrm>
          <a:prstGeom prst="rect">
            <a:avLst/>
          </a:prstGeom>
        </p:spPr>
      </p:pic>
      <p:sp>
        <p:nvSpPr>
          <p:cNvPr id="7" name="标题占位符 1"/>
          <p:cNvSpPr>
            <a:spLocks noGrp="1"/>
          </p:cNvSpPr>
          <p:nvPr>
            <p:ph type="title" hasCustomPrompt="1"/>
          </p:nvPr>
        </p:nvSpPr>
        <p:spPr>
          <a:xfrm>
            <a:off x="838200" y="615315"/>
            <a:ext cx="10515600" cy="1075690"/>
          </a:xfrm>
          <a:prstGeom prst="rect">
            <a:avLst/>
          </a:prstGeom>
        </p:spPr>
        <p:txBody>
          <a:bodyPr vert="horz" lIns="91440" tIns="45720" rIns="91440" bIns="45720" rtlCol="0" anchor="ctr">
            <a:normAutofit/>
          </a:bodyPr>
          <a:lstStyle>
            <a:lvl1pPr>
              <a:defRPr>
                <a:solidFill>
                  <a:schemeClr val="tx1"/>
                </a:solidFill>
              </a:defRPr>
            </a:lvl1pPr>
          </a:lstStyle>
          <a:p>
            <a:r>
              <a:rPr lang="zh-CN" altLang="en-US"/>
              <a:t>标题，微软雅黑，32号</a:t>
            </a:r>
          </a:p>
        </p:txBody>
      </p:sp>
      <p:sp>
        <p:nvSpPr>
          <p:cNvPr id="9" name="文本占位符 8"/>
          <p:cNvSpPr>
            <a:spLocks noGrp="1"/>
          </p:cNvSpPr>
          <p:nvPr>
            <p:ph type="body" idx="1" hasCustomPrompt="1"/>
          </p:nvPr>
        </p:nvSpPr>
        <p:spPr>
          <a:xfrm>
            <a:off x="838200" y="1825625"/>
            <a:ext cx="10515600" cy="629285"/>
          </a:xfrm>
          <a:prstGeom prst="rect">
            <a:avLst/>
          </a:prstGeom>
        </p:spPr>
        <p:txBody>
          <a:bodyPr vert="horz" lIns="91440" tIns="45720" rIns="91440" bIns="45720" rtlCol="0">
            <a:normAutofit/>
          </a:bodyPr>
          <a:lstStyle>
            <a:lvl1pPr marL="0" indent="0">
              <a:buNone/>
              <a:defRPr>
                <a:solidFill>
                  <a:schemeClr val="tx1"/>
                </a:solidFill>
              </a:defRPr>
            </a:lvl1pPr>
          </a:lstStyle>
          <a:p>
            <a:pPr lvl="0"/>
            <a:r>
              <a:rPr lang="zh-CN" altLang="en-US" dirty="0"/>
              <a:t>副标题，微软雅黑，22号</a:t>
            </a:r>
          </a:p>
        </p:txBody>
      </p:sp>
    </p:spTree>
  </p:cSld>
  <p:clrMapOvr>
    <a:masterClrMapping/>
  </p:clrMapOvr>
  <p:extLst>
    <p:ext uri="{DCECCB84-F9BA-43D5-87BE-67443E8EF086}">
      <p15:sldGuideLst xmlns:p15="http://schemas.microsoft.com/office/powerpoint/2012/main">
        <p15:guide id="1" orient="horz" pos="3566"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31B01E45-BF33-4AB5-AFE0-2CA478B13C1D}"/>
              </a:ext>
            </a:extLst>
          </p:cNvPr>
          <p:cNvPicPr>
            <a:picLocks noChangeAspect="1"/>
          </p:cNvPicPr>
          <p:nvPr userDrawn="1"/>
        </p:nvPicPr>
        <p:blipFill>
          <a:blip r:embed="rId2"/>
          <a:stretch>
            <a:fillRect/>
          </a:stretch>
        </p:blipFill>
        <p:spPr>
          <a:xfrm>
            <a:off x="0" y="0"/>
            <a:ext cx="12192000" cy="5663184"/>
          </a:xfrm>
          <a:prstGeom prst="rect">
            <a:avLst/>
          </a:prstGeom>
        </p:spPr>
      </p:pic>
      <p:sp>
        <p:nvSpPr>
          <p:cNvPr id="10" name="标题占位符 1">
            <a:extLst>
              <a:ext uri="{FF2B5EF4-FFF2-40B4-BE49-F238E27FC236}">
                <a16:creationId xmlns:a16="http://schemas.microsoft.com/office/drawing/2014/main" id="{A654739D-703D-425B-95FF-F48E28F65F94}"/>
              </a:ext>
            </a:extLst>
          </p:cNvPr>
          <p:cNvSpPr>
            <a:spLocks noGrp="1"/>
          </p:cNvSpPr>
          <p:nvPr>
            <p:ph type="title" hasCustomPrompt="1"/>
          </p:nvPr>
        </p:nvSpPr>
        <p:spPr>
          <a:xfrm>
            <a:off x="838200" y="615315"/>
            <a:ext cx="10515600" cy="1075690"/>
          </a:xfrm>
          <a:prstGeom prst="rect">
            <a:avLst/>
          </a:prstGeom>
        </p:spPr>
        <p:txBody>
          <a:bodyPr vert="horz" lIns="91440" tIns="45720" rIns="91440" bIns="45720" rtlCol="0" anchor="ctr">
            <a:normAutofit/>
          </a:bodyPr>
          <a:lstStyle>
            <a:lvl1pPr>
              <a:defRPr>
                <a:solidFill>
                  <a:schemeClr val="bg1"/>
                </a:solidFill>
              </a:defRPr>
            </a:lvl1pPr>
          </a:lstStyle>
          <a:p>
            <a:r>
              <a:rPr lang="zh-CN" altLang="en-US" dirty="0"/>
              <a:t>标题，微软雅黑，32号</a:t>
            </a:r>
          </a:p>
        </p:txBody>
      </p:sp>
      <p:sp>
        <p:nvSpPr>
          <p:cNvPr id="11" name="文本占位符 12">
            <a:extLst>
              <a:ext uri="{FF2B5EF4-FFF2-40B4-BE49-F238E27FC236}">
                <a16:creationId xmlns:a16="http://schemas.microsoft.com/office/drawing/2014/main" id="{D8F5D2B7-6B58-4868-967F-5D63CFF41023}"/>
              </a:ext>
            </a:extLst>
          </p:cNvPr>
          <p:cNvSpPr>
            <a:spLocks noGrp="1"/>
          </p:cNvSpPr>
          <p:nvPr>
            <p:ph type="body" idx="1" hasCustomPrompt="1"/>
          </p:nvPr>
        </p:nvSpPr>
        <p:spPr>
          <a:xfrm>
            <a:off x="838200" y="1825625"/>
            <a:ext cx="10515600" cy="629285"/>
          </a:xfrm>
          <a:prstGeom prst="rect">
            <a:avLst/>
          </a:prstGeom>
        </p:spPr>
        <p:txBody>
          <a:bodyPr vert="horz" lIns="91440" tIns="45720" rIns="91440" bIns="45720" rtlCol="0">
            <a:normAutofit/>
          </a:bodyPr>
          <a:lstStyle>
            <a:lvl1pPr marL="0" indent="0">
              <a:buNone/>
              <a:defRPr>
                <a:solidFill>
                  <a:schemeClr val="bg1"/>
                </a:solidFill>
              </a:defRPr>
            </a:lvl1pPr>
          </a:lstStyle>
          <a:p>
            <a:pPr lvl="0"/>
            <a:r>
              <a:rPr lang="zh-CN" altLang="en-US" dirty="0"/>
              <a:t>副标题，微软雅黑，22号</a:t>
            </a:r>
          </a:p>
        </p:txBody>
      </p:sp>
    </p:spTree>
    <p:extLst>
      <p:ext uri="{BB962C8B-B14F-4D97-AF65-F5344CB8AC3E}">
        <p14:creationId xmlns:p14="http://schemas.microsoft.com/office/powerpoint/2010/main" val="432114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8447FF0-2CDD-4432-A40B-645958D54162}"/>
              </a:ext>
            </a:extLst>
          </p:cNvPr>
          <p:cNvPicPr>
            <a:picLocks noChangeAspect="1"/>
          </p:cNvPicPr>
          <p:nvPr userDrawn="1"/>
        </p:nvPicPr>
        <p:blipFill>
          <a:blip r:embed="rId2"/>
          <a:stretch>
            <a:fillRect/>
          </a:stretch>
        </p:blipFill>
        <p:spPr>
          <a:xfrm>
            <a:off x="0" y="0"/>
            <a:ext cx="12192000" cy="5687568"/>
          </a:xfrm>
          <a:prstGeom prst="rect">
            <a:avLst/>
          </a:prstGeom>
        </p:spPr>
      </p:pic>
      <p:sp>
        <p:nvSpPr>
          <p:cNvPr id="3" name="文本占位符 12">
            <a:extLst>
              <a:ext uri="{FF2B5EF4-FFF2-40B4-BE49-F238E27FC236}">
                <a16:creationId xmlns:a16="http://schemas.microsoft.com/office/drawing/2014/main" id="{3C076A6E-B342-4729-BB79-F83A0EF39E93}"/>
              </a:ext>
            </a:extLst>
          </p:cNvPr>
          <p:cNvSpPr>
            <a:spLocks noGrp="1"/>
          </p:cNvSpPr>
          <p:nvPr>
            <p:ph type="body" idx="1" hasCustomPrompt="1"/>
          </p:nvPr>
        </p:nvSpPr>
        <p:spPr>
          <a:xfrm>
            <a:off x="838200" y="1825625"/>
            <a:ext cx="10515600" cy="629285"/>
          </a:xfrm>
          <a:prstGeom prst="rect">
            <a:avLst/>
          </a:prstGeom>
        </p:spPr>
        <p:txBody>
          <a:bodyPr vert="horz" lIns="91440" tIns="45720" rIns="91440" bIns="45720" rtlCol="0">
            <a:normAutofit/>
          </a:bodyPr>
          <a:lstStyle>
            <a:lvl1pPr marL="0" indent="0">
              <a:buNone/>
              <a:defRPr>
                <a:solidFill>
                  <a:schemeClr val="tx1"/>
                </a:solidFill>
              </a:defRPr>
            </a:lvl1pPr>
          </a:lstStyle>
          <a:p>
            <a:pPr lvl="0"/>
            <a:r>
              <a:rPr lang="zh-CN" altLang="en-US" dirty="0"/>
              <a:t>副标题，微软雅黑，22号</a:t>
            </a:r>
          </a:p>
        </p:txBody>
      </p:sp>
      <p:sp>
        <p:nvSpPr>
          <p:cNvPr id="4" name="标题占位符 1">
            <a:extLst>
              <a:ext uri="{FF2B5EF4-FFF2-40B4-BE49-F238E27FC236}">
                <a16:creationId xmlns:a16="http://schemas.microsoft.com/office/drawing/2014/main" id="{10620000-3652-44FC-8B05-83C458DD8EDF}"/>
              </a:ext>
            </a:extLst>
          </p:cNvPr>
          <p:cNvSpPr>
            <a:spLocks noGrp="1"/>
          </p:cNvSpPr>
          <p:nvPr>
            <p:ph type="title" hasCustomPrompt="1"/>
          </p:nvPr>
        </p:nvSpPr>
        <p:spPr>
          <a:xfrm>
            <a:off x="838200" y="615315"/>
            <a:ext cx="10515600" cy="1075690"/>
          </a:xfrm>
          <a:prstGeom prst="rect">
            <a:avLst/>
          </a:prstGeom>
        </p:spPr>
        <p:txBody>
          <a:bodyPr vert="horz" lIns="91440" tIns="45720" rIns="91440" bIns="45720" rtlCol="0" anchor="ctr">
            <a:normAutofit/>
          </a:bodyPr>
          <a:lstStyle>
            <a:lvl1pPr>
              <a:defRPr>
                <a:solidFill>
                  <a:schemeClr val="tx1"/>
                </a:solidFill>
              </a:defRPr>
            </a:lvl1pPr>
          </a:lstStyle>
          <a:p>
            <a:r>
              <a:rPr lang="zh-CN" altLang="en-US" dirty="0"/>
              <a:t>标题，微软雅黑，32号</a:t>
            </a:r>
          </a:p>
        </p:txBody>
      </p:sp>
    </p:spTree>
    <p:extLst>
      <p:ext uri="{BB962C8B-B14F-4D97-AF65-F5344CB8AC3E}">
        <p14:creationId xmlns:p14="http://schemas.microsoft.com/office/powerpoint/2010/main" val="3457753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hinese text pag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625475" y="455930"/>
            <a:ext cx="10736580" cy="707390"/>
          </a:xfrm>
          <a:prstGeom prst="rect">
            <a:avLst/>
          </a:prstGeom>
        </p:spPr>
        <p:txBody>
          <a:bodyPr lIns="0" tIns="0" rIns="0" bIns="0" anchor="t">
            <a:normAutofit/>
          </a:bodyPr>
          <a:lstStyle>
            <a:lvl1pPr marL="0" indent="0" algn="l">
              <a:lnSpc>
                <a:spcPts val="3430"/>
              </a:lnSpc>
              <a:spcBef>
                <a:spcPts val="0"/>
              </a:spcBef>
              <a:buNone/>
              <a:defRPr sz="2800" baseline="0">
                <a:solidFill>
                  <a:schemeClr val="tx1"/>
                </a:solidFill>
                <a:latin typeface="Microsoft YaHei" panose="020B0503020204020204" pitchFamily="34" charset="-122"/>
                <a:ea typeface="Microsoft YaHei" panose="020B0503020204020204" pitchFamily="34" charset="-122"/>
              </a:defRPr>
            </a:lvl1pPr>
            <a:lvl2pPr marL="593725" indent="0" algn="ctr">
              <a:buNone/>
              <a:defRPr sz="2600"/>
            </a:lvl2pPr>
            <a:lvl3pPr marL="1188085" indent="0" algn="ctr">
              <a:buNone/>
              <a:defRPr sz="2340"/>
            </a:lvl3pPr>
            <a:lvl4pPr marL="1781810" indent="0" algn="ctr">
              <a:buNone/>
              <a:defRPr sz="2080"/>
            </a:lvl4pPr>
            <a:lvl5pPr marL="2375535" indent="0" algn="ctr">
              <a:buNone/>
              <a:defRPr sz="2080"/>
            </a:lvl5pPr>
            <a:lvl6pPr marL="2969260" indent="0" algn="ctr">
              <a:buNone/>
              <a:defRPr sz="2080"/>
            </a:lvl6pPr>
            <a:lvl7pPr marL="3563620" indent="0" algn="ctr">
              <a:buNone/>
              <a:defRPr sz="2080"/>
            </a:lvl7pPr>
            <a:lvl8pPr marL="4157345" indent="0" algn="ctr">
              <a:buNone/>
              <a:defRPr sz="2080"/>
            </a:lvl8pPr>
            <a:lvl9pPr marL="4751070" indent="0" algn="ctr">
              <a:buNone/>
              <a:defRPr sz="2080"/>
            </a:lvl9pPr>
          </a:lstStyle>
          <a:p>
            <a:r>
              <a:rPr lang="zh-CN" altLang="en-US" dirty="0"/>
              <a:t>单击此处添加标题</a:t>
            </a:r>
            <a:endParaRPr lang="en-US" dirty="0"/>
          </a:p>
        </p:txBody>
      </p:sp>
      <p:sp>
        <p:nvSpPr>
          <p:cNvPr id="7" name="Content Placeholder 2"/>
          <p:cNvSpPr>
            <a:spLocks noGrp="1"/>
          </p:cNvSpPr>
          <p:nvPr>
            <p:ph idx="10" hasCustomPrompt="1"/>
          </p:nvPr>
        </p:nvSpPr>
        <p:spPr>
          <a:xfrm>
            <a:off x="625475" y="1501775"/>
            <a:ext cx="10729595" cy="4527550"/>
          </a:xfrm>
          <a:prstGeom prst="rect">
            <a:avLst/>
          </a:prstGeom>
        </p:spPr>
        <p:txBody>
          <a:bodyPr lIns="0" tIns="0" rIns="0" bIns="0"/>
          <a:lstStyle>
            <a:lvl1pPr marL="12065" indent="0">
              <a:lnSpc>
                <a:spcPct val="100000"/>
              </a:lnSpc>
              <a:spcBef>
                <a:spcPts val="0"/>
              </a:spcBef>
              <a:buFontTx/>
              <a:buNone/>
              <a:tabLst>
                <a:tab pos="1208405" algn="ctr"/>
              </a:tabLst>
              <a:defRPr sz="1650" baseline="0">
                <a:solidFill>
                  <a:schemeClr val="tx1"/>
                </a:solidFill>
                <a:latin typeface="Microsoft YaHei" panose="020B0503020204020204" pitchFamily="34" charset="-122"/>
                <a:ea typeface="Microsoft YaHei" panose="020B0503020204020204" pitchFamily="34" charset="-122"/>
                <a:cs typeface="Arial" panose="020B0604020202090204" pitchFamily="34" charset="0"/>
              </a:defRPr>
            </a:lvl1pPr>
            <a:lvl2pPr marL="525780" indent="-171450">
              <a:buFont typeface="Arial" panose="020B0604020202090204" pitchFamily="34" charset="0"/>
              <a:buChar char="•"/>
              <a:tabLst>
                <a:tab pos="1208405" algn="ctr"/>
              </a:tabLst>
              <a:defRPr sz="1300" baseline="0"/>
            </a:lvl2pPr>
            <a:lvl3pPr marL="525780" indent="-171450">
              <a:buFont typeface="Arial" panose="020B0604020202090204" pitchFamily="34" charset="0"/>
              <a:buChar char="•"/>
              <a:tabLst>
                <a:tab pos="1208405" algn="ctr"/>
              </a:tabLst>
              <a:defRPr sz="1300" baseline="0"/>
            </a:lvl3pPr>
            <a:lvl4pPr marL="525780" indent="-171450">
              <a:buFont typeface="Arial" panose="020B0604020202090204" pitchFamily="34" charset="0"/>
              <a:buChar char="•"/>
              <a:tabLst>
                <a:tab pos="1208405" algn="ctr"/>
              </a:tabLst>
              <a:defRPr sz="1300" baseline="0"/>
            </a:lvl4pPr>
            <a:lvl5pPr marL="525780" indent="-171450">
              <a:buFont typeface="Arial" panose="020B0604020202090204" pitchFamily="34" charset="0"/>
              <a:buChar char="•"/>
              <a:tabLst>
                <a:tab pos="1208405" algn="ctr"/>
              </a:tabLst>
              <a:defRPr sz="1300" baseline="0"/>
            </a:lvl5pPr>
          </a:lstStyle>
          <a:p>
            <a:pPr lvl="0"/>
            <a:r>
              <a:rPr lang="zh-CN" altLang="en-US" dirty="0"/>
              <a:t>单击此处添加文本</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2.xml"/><Relationship Id="rId1" Type="http://schemas.openxmlformats.org/officeDocument/2006/relationships/slideLayout" Target="../slideLayouts/slideLayout5.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18C3389D-E60B-4E33-BFDA-077390A634E0}"/>
              </a:ext>
            </a:extLst>
          </p:cNvPr>
          <p:cNvPicPr>
            <a:picLocks noChangeAspect="1"/>
          </p:cNvPicPr>
          <p:nvPr userDrawn="1"/>
        </p:nvPicPr>
        <p:blipFill>
          <a:blip r:embed="rId6"/>
          <a:stretch>
            <a:fillRect/>
          </a:stretch>
        </p:blipFill>
        <p:spPr>
          <a:xfrm>
            <a:off x="9336360" y="6165304"/>
            <a:ext cx="2260800" cy="290053"/>
          </a:xfrm>
          <a:prstGeom prst="rect">
            <a:avLst/>
          </a:prstGeom>
        </p:spPr>
      </p:pic>
    </p:spTree>
  </p:cSld>
  <p:clrMap bg1="lt1" tx1="dk1" bg2="lt2" tx2="dk2" accent1="accent1" accent2="accent2" accent3="accent3" accent4="accent4" accent5="accent5" accent6="accent6" hlink="hlink" folHlink="folHlink"/>
  <p:sldLayoutIdLst>
    <p:sldLayoutId id="2147483656" r:id="rId1"/>
    <p:sldLayoutId id="2147483649" r:id="rId2"/>
    <p:sldLayoutId id="2147483662" r:id="rId3"/>
    <p:sldLayoutId id="2147483672" r:id="rId4"/>
  </p:sldLayoutIdLst>
  <p:txStyles>
    <p:titleStyle>
      <a:lvl1pPr algn="l" defTabSz="914400" rtl="0" eaLnBrk="1" latinLnBrk="0" hangingPunct="1">
        <a:lnSpc>
          <a:spcPct val="90000"/>
        </a:lnSpc>
        <a:spcBef>
          <a:spcPct val="0"/>
        </a:spcBef>
        <a:buNone/>
        <a:defRPr sz="3200" b="1" kern="1200">
          <a:solidFill>
            <a:schemeClr val="tx1"/>
          </a:solidFill>
          <a:latin typeface="Microsoft YaHei Bold" panose="020B0503020204020204" charset="-122"/>
          <a:ea typeface="Microsoft YaHei Bold" panose="020B0503020204020204" charset="-122"/>
          <a:cs typeface="Microsoft YaHei Bold" panose="020B0503020204020204" charset="-122"/>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200" kern="1200">
          <a:solidFill>
            <a:schemeClr val="tx1"/>
          </a:solidFill>
          <a:latin typeface="Microsoft YaHei Regular" panose="020B0503020204020204" charset="-122"/>
          <a:ea typeface="Microsoft YaHei Regular" panose="020B0503020204020204" charset="-122"/>
          <a:cs typeface="Microsoft YaHei Regular" panose="020B0503020204020204" charset="-122"/>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TextBox 3"/>
          <p:cNvSpPr txBox="1"/>
          <p:nvPr userDrawn="1"/>
        </p:nvSpPr>
        <p:spPr>
          <a:xfrm>
            <a:off x="734131" y="6313369"/>
            <a:ext cx="499729" cy="150296"/>
          </a:xfrm>
          <a:prstGeom prst="rect">
            <a:avLst/>
          </a:prstGeom>
          <a:noFill/>
        </p:spPr>
        <p:txBody>
          <a:bodyPr wrap="square" lIns="0" tIns="0" rIns="0" bIns="0" rtlCol="0">
            <a:spAutoFit/>
          </a:bodyPr>
          <a:lstStyle/>
          <a:p>
            <a:pPr marL="0" marR="0" lvl="0" indent="0" algn="l" defTabSz="890270" rtl="0" eaLnBrk="1" fontAlgn="auto" latinLnBrk="0" hangingPunct="1">
              <a:lnSpc>
                <a:spcPct val="100000"/>
              </a:lnSpc>
              <a:spcBef>
                <a:spcPts val="0"/>
              </a:spcBef>
              <a:spcAft>
                <a:spcPts val="0"/>
              </a:spcAft>
              <a:buClrTx/>
              <a:buSzTx/>
              <a:buFontTx/>
              <a:buNone/>
              <a:defRPr/>
            </a:pPr>
            <a:fld id="{C3837181-38C6-AD4F-B8BA-B444770388BB}" type="slidenum">
              <a:rPr lang="en-US" sz="975" smtClean="0">
                <a:solidFill>
                  <a:srgbClr val="1D1D1B"/>
                </a:solidFill>
                <a:latin typeface="Arial" panose="020B0604020202090204" pitchFamily="34" charset="0"/>
                <a:cs typeface="Arial" panose="020B0604020202090204" pitchFamily="34" charset="0"/>
              </a:rPr>
              <a:t>‹#›</a:t>
            </a:fld>
            <a:endParaRPr lang="en-US" sz="975" dirty="0">
              <a:solidFill>
                <a:srgbClr val="1D1D1B"/>
              </a:solidFill>
              <a:latin typeface="Arial" panose="020B0604020202090204" pitchFamily="34" charset="0"/>
              <a:cs typeface="Arial" panose="020B0604020202090204" pitchFamily="34" charset="0"/>
            </a:endParaRPr>
          </a:p>
        </p:txBody>
      </p:sp>
      <p:pic>
        <p:nvPicPr>
          <p:cNvPr id="5" name="图片 4">
            <a:extLst>
              <a:ext uri="{FF2B5EF4-FFF2-40B4-BE49-F238E27FC236}">
                <a16:creationId xmlns:a16="http://schemas.microsoft.com/office/drawing/2014/main" id="{28B10AC0-243C-4ADE-B385-868CFD813146}"/>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2393876" y="4843429"/>
            <a:ext cx="2875993" cy="2014571"/>
          </a:xfrm>
          <a:prstGeom prst="rect">
            <a:avLst/>
          </a:prstGeom>
        </p:spPr>
      </p:pic>
      <p:pic>
        <p:nvPicPr>
          <p:cNvPr id="7" name="图片 6">
            <a:extLst>
              <a:ext uri="{FF2B5EF4-FFF2-40B4-BE49-F238E27FC236}">
                <a16:creationId xmlns:a16="http://schemas.microsoft.com/office/drawing/2014/main" id="{3E0A1436-B585-4CF4-9512-D226B9C0664D}"/>
              </a:ext>
            </a:extLst>
          </p:cNvPr>
          <p:cNvPicPr>
            <a:picLocks noChangeAspect="1"/>
          </p:cNvPicPr>
          <p:nvPr userDrawn="1"/>
        </p:nvPicPr>
        <p:blipFill>
          <a:blip r:embed="rId4"/>
          <a:stretch>
            <a:fillRect/>
          </a:stretch>
        </p:blipFill>
        <p:spPr>
          <a:xfrm>
            <a:off x="10128448" y="6362305"/>
            <a:ext cx="1270800" cy="163039"/>
          </a:xfrm>
          <a:prstGeom prst="rect">
            <a:avLst/>
          </a:prstGeom>
        </p:spPr>
      </p:pic>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8" name="Text Placeholder 1"/>
          <p:cNvSpPr txBox="1"/>
          <p:nvPr userDrawn="1"/>
        </p:nvSpPr>
        <p:spPr>
          <a:xfrm>
            <a:off x="7607300" y="2739390"/>
            <a:ext cx="4540250" cy="2441575"/>
          </a:xfrm>
          <a:prstGeom prst="rect">
            <a:avLst/>
          </a:prstGeom>
        </p:spPr>
        <p:txBody>
          <a:bodyPr lIns="0" tIns="0" rIns="0" bIns="0">
            <a:noAutofit/>
          </a:bodyPr>
          <a:lstStyle>
            <a:lvl1pPr marL="0" indent="0" algn="l" defTabSz="914400" rtl="0" eaLnBrk="1" latinLnBrk="0" hangingPunct="1">
              <a:lnSpc>
                <a:spcPct val="90000"/>
              </a:lnSpc>
              <a:spcBef>
                <a:spcPts val="1000"/>
              </a:spcBef>
              <a:buFont typeface="Arial" panose="020B060402020209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l">
              <a:lnSpc>
                <a:spcPts val="1065"/>
              </a:lnSpc>
            </a:pPr>
            <a:r>
              <a:rPr kumimoji="1" lang="en-US" altLang="zh-CN" sz="1000" b="0" baseline="0" dirty="0">
                <a:solidFill>
                  <a:srgbClr val="1D1D1B"/>
                </a:solidFill>
                <a:latin typeface="Arial" panose="020B0604020202090204" pitchFamily="34" charset="0"/>
                <a:cs typeface="Arial" panose="020B0604020202090204" pitchFamily="34" charset="0"/>
              </a:rPr>
              <a:t>Copyright©2024 </a:t>
            </a:r>
            <a:r>
              <a:rPr kumimoji="1" lang="fr-FR" altLang="zh-CN" sz="1000" b="0" baseline="0" dirty="0">
                <a:solidFill>
                  <a:srgbClr val="1D1D1B"/>
                </a:solidFill>
                <a:latin typeface="Arial" panose="020B0604020202090204" pitchFamily="34" charset="0"/>
                <a:cs typeface="Arial" panose="020B0604020202090204" pitchFamily="34" charset="0"/>
              </a:rPr>
              <a:t>xFusion Digital Technologies Co., Ltd.</a:t>
            </a:r>
            <a:br>
              <a:rPr kumimoji="1" lang="en-US" altLang="zh-CN" sz="1000" b="0" baseline="0" dirty="0">
                <a:solidFill>
                  <a:srgbClr val="1D1D1B"/>
                </a:solidFill>
                <a:latin typeface="Arial" panose="020B0604020202090204" pitchFamily="34" charset="0"/>
                <a:cs typeface="Arial" panose="020B0604020202090204" pitchFamily="34" charset="0"/>
              </a:rPr>
            </a:br>
            <a:r>
              <a:rPr kumimoji="1" lang="en-US" altLang="zh-CN" sz="1000" b="0" baseline="0" dirty="0">
                <a:solidFill>
                  <a:srgbClr val="1D1D1B"/>
                </a:solidFill>
                <a:latin typeface="Arial" panose="020B0604020202090204" pitchFamily="34" charset="0"/>
                <a:cs typeface="Arial" panose="020B0604020202090204" pitchFamily="34" charset="0"/>
              </a:rPr>
              <a:t>All Rights Reserved.</a:t>
            </a:r>
          </a:p>
          <a:p>
            <a:pPr algn="l">
              <a:lnSpc>
                <a:spcPts val="1065"/>
              </a:lnSpc>
            </a:pPr>
            <a:r>
              <a:rPr kumimoji="1" lang="en-US" altLang="zh-CN" sz="1000" baseline="0" dirty="0">
                <a:solidFill>
                  <a:srgbClr val="1D1D1B"/>
                </a:solidFill>
                <a:latin typeface="Arial" panose="020B0604020202090204" pitchFamily="34" charset="0"/>
                <a:cs typeface="Arial" panose="020B0604020202090204" pitchFamily="34" charset="0"/>
              </a:rPr>
              <a:t>The information in this document may contain predictive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statements including, without limitation, statements regarding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the future financial and operating results, future product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portfolio, new technology, etc. There are a number of factors that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could cause actual results and developments to differ materially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from those expressed or implied in the predictive statements.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Therefore, such information is provided for reference purpose </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only and constitutes neither an offer nor an acceptance. xFusion</a:t>
            </a:r>
            <a:br>
              <a:rPr kumimoji="1" lang="en-US" altLang="zh-CN" sz="1000" baseline="0" dirty="0">
                <a:solidFill>
                  <a:srgbClr val="1D1D1B"/>
                </a:solidFill>
                <a:latin typeface="Arial" panose="020B0604020202090204" pitchFamily="34" charset="0"/>
                <a:cs typeface="Arial" panose="020B0604020202090204" pitchFamily="34" charset="0"/>
              </a:rPr>
            </a:br>
            <a:r>
              <a:rPr kumimoji="1" lang="en-US" altLang="zh-CN" sz="1000" baseline="0" dirty="0">
                <a:solidFill>
                  <a:srgbClr val="1D1D1B"/>
                </a:solidFill>
                <a:latin typeface="Arial" panose="020B0604020202090204" pitchFamily="34" charset="0"/>
                <a:cs typeface="Arial" panose="020B0604020202090204" pitchFamily="34" charset="0"/>
              </a:rPr>
              <a:t>may change the information at any time without notice. </a:t>
            </a:r>
          </a:p>
        </p:txBody>
      </p:sp>
      <p:sp>
        <p:nvSpPr>
          <p:cNvPr id="19" name="Subtitle 6"/>
          <p:cNvSpPr txBox="1"/>
          <p:nvPr userDrawn="1"/>
        </p:nvSpPr>
        <p:spPr>
          <a:xfrm>
            <a:off x="7607300" y="1912620"/>
            <a:ext cx="3477895" cy="290830"/>
          </a:xfrm>
          <a:prstGeom prst="rect">
            <a:avLst/>
          </a:prstGeom>
        </p:spPr>
        <p:txBody>
          <a:bodyPr lIns="0" tIns="0" rIns="0" bIns="0">
            <a:normAutofit/>
          </a:bodyPr>
          <a:lstStyle>
            <a:lvl1pPr marL="0" indent="0" algn="l" defTabSz="914400" rtl="0" eaLnBrk="1" latinLnBrk="0" hangingPunct="1">
              <a:lnSpc>
                <a:spcPct val="90000"/>
              </a:lnSpc>
              <a:spcBef>
                <a:spcPts val="1000"/>
              </a:spcBef>
              <a:buFont typeface="Arial" panose="020B0604020202090204" pitchFamily="34" charset="0"/>
              <a:buNone/>
              <a:defRPr sz="1400" kern="1200">
                <a:solidFill>
                  <a:srgbClr val="FFFFFF"/>
                </a:solidFill>
                <a:latin typeface="Microsoft YaHei" panose="020B0503020204020204" pitchFamily="34" charset="-122"/>
                <a:ea typeface="Microsoft YaHei" panose="020B0503020204020204" pitchFamily="34" charset="-122"/>
                <a:cs typeface="+mn-cs"/>
              </a:defRPr>
            </a:lvl1pPr>
            <a:lvl2pPr marL="457200" indent="0" algn="l" defTabSz="914400" rtl="0" eaLnBrk="1" latinLnBrk="0" hangingPunct="1">
              <a:lnSpc>
                <a:spcPct val="90000"/>
              </a:lnSpc>
              <a:spcBef>
                <a:spcPts val="500"/>
              </a:spcBef>
              <a:buFont typeface="Arial" panose="020B060402020209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a:lstStyle>
          <a:p>
            <a:pPr algn="l">
              <a:lnSpc>
                <a:spcPts val="1680"/>
              </a:lnSpc>
              <a:spcBef>
                <a:spcPts val="0"/>
              </a:spcBef>
            </a:pPr>
            <a:r>
              <a:rPr kumimoji="1" lang="zh-CN" altLang="en-US" sz="1400" b="1" dirty="0">
                <a:solidFill>
                  <a:srgbClr val="1D1D1B"/>
                </a:solidFill>
                <a:latin typeface="微软雅黑" panose="020B0503020204020204" charset="-122"/>
                <a:ea typeface="微软雅黑" panose="020B0503020204020204" charset="-122"/>
                <a:cs typeface="Arial" panose="020B0604020202090204" pitchFamily="34" charset="0"/>
              </a:rPr>
              <a:t>超聚变</a:t>
            </a:r>
          </a:p>
        </p:txBody>
      </p:sp>
      <p:sp>
        <p:nvSpPr>
          <p:cNvPr id="20" name="Subtitle 6"/>
          <p:cNvSpPr txBox="1"/>
          <p:nvPr userDrawn="1"/>
        </p:nvSpPr>
        <p:spPr>
          <a:xfrm>
            <a:off x="7607300" y="2215599"/>
            <a:ext cx="4177332" cy="350520"/>
          </a:xfrm>
          <a:prstGeom prst="rect">
            <a:avLst/>
          </a:prstGeom>
        </p:spPr>
        <p:txBody>
          <a:bodyPr vert="horz" lIns="0" tIns="0" rIns="0" bIns="0" rtlCol="0" anchor="t">
            <a:noAutofit/>
          </a:bodyPr>
          <a:lstStyle>
            <a:lvl1pPr marL="0" indent="0" algn="l" defTabSz="914400" rtl="0" eaLnBrk="1" latinLnBrk="0" hangingPunct="1">
              <a:lnSpc>
                <a:spcPct val="90000"/>
              </a:lnSpc>
              <a:spcBef>
                <a:spcPts val="1000"/>
              </a:spcBef>
              <a:buFont typeface="Arial" panose="020B0604020202090204" pitchFamily="34" charset="0"/>
              <a:buNone/>
              <a:defRPr sz="1400" kern="1200">
                <a:solidFill>
                  <a:schemeClr val="tx1"/>
                </a:solidFill>
                <a:latin typeface="Microsoft YaHei" panose="020B0503020204020204" pitchFamily="34" charset="-122"/>
                <a:ea typeface="Microsoft YaHei"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9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9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90204" pitchFamily="34" charset="0"/>
              <a:buNone/>
              <a:defRPr sz="1600" kern="1200">
                <a:solidFill>
                  <a:schemeClr val="tx1"/>
                </a:solidFill>
                <a:latin typeface="+mn-lt"/>
                <a:ea typeface="+mn-ea"/>
                <a:cs typeface="+mn-cs"/>
              </a:defRPr>
            </a:lvl9pPr>
          </a:lstStyle>
          <a:p>
            <a:pPr algn="l">
              <a:lnSpc>
                <a:spcPts val="1295"/>
              </a:lnSpc>
            </a:pPr>
            <a:r>
              <a:rPr kumimoji="1" lang="zh-CN" altLang="en-US" dirty="0">
                <a:solidFill>
                  <a:srgbClr val="1D1D1B"/>
                </a:solidFill>
                <a:latin typeface="Arial Regular" panose="020B0604020202090204" charset="0"/>
                <a:cs typeface="Arial Regular" panose="020B0604020202090204" charset="0"/>
              </a:rPr>
              <a:t>让算力更好地服务您</a:t>
            </a:r>
          </a:p>
        </p:txBody>
      </p:sp>
      <p:sp>
        <p:nvSpPr>
          <p:cNvPr id="8" name="TextBox 3"/>
          <p:cNvSpPr txBox="1"/>
          <p:nvPr userDrawn="1"/>
        </p:nvSpPr>
        <p:spPr>
          <a:xfrm>
            <a:off x="983406" y="1724887"/>
            <a:ext cx="5031314" cy="829945"/>
          </a:xfrm>
          <a:prstGeom prst="rect">
            <a:avLst/>
          </a:prstGeom>
          <a:noFill/>
        </p:spPr>
        <p:txBody>
          <a:bodyPr wrap="square" rtlCol="0">
            <a:spAutoFit/>
          </a:bodyPr>
          <a:lstStyle/>
          <a:p>
            <a:pPr algn="l"/>
            <a:r>
              <a:rPr lang="en-US" sz="4800" dirty="0">
                <a:solidFill>
                  <a:schemeClr val="tx1"/>
                </a:solidFill>
                <a:latin typeface="Arial Regular" panose="020B0604020202090204" charset="0"/>
                <a:cs typeface="Arial Regular" panose="020B0604020202090204" charset="0"/>
              </a:rPr>
              <a:t>Thank you.</a:t>
            </a:r>
          </a:p>
        </p:txBody>
      </p:sp>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7608168" y="5265824"/>
            <a:ext cx="1875600" cy="251408"/>
          </a:xfrm>
          <a:prstGeom prst="rect">
            <a:avLst/>
          </a:prstGeom>
        </p:spPr>
      </p:pic>
      <p:sp>
        <p:nvSpPr>
          <p:cNvPr id="2" name="文本框 1">
            <a:extLst>
              <a:ext uri="{FF2B5EF4-FFF2-40B4-BE49-F238E27FC236}">
                <a16:creationId xmlns:a16="http://schemas.microsoft.com/office/drawing/2014/main" id="{90C129C9-68F4-4F80-974F-3372DC9161B1}"/>
              </a:ext>
            </a:extLst>
          </p:cNvPr>
          <p:cNvSpPr txBox="1"/>
          <p:nvPr userDrawn="1"/>
        </p:nvSpPr>
        <p:spPr>
          <a:xfrm>
            <a:off x="1343472" y="2554832"/>
            <a:ext cx="2387064" cy="338554"/>
          </a:xfrm>
          <a:prstGeom prst="rect">
            <a:avLst/>
          </a:prstGeom>
          <a:noFill/>
        </p:spPr>
        <p:txBody>
          <a:bodyPr wrap="none" rtlCol="0">
            <a:spAutoFit/>
          </a:bodyPr>
          <a:lstStyle/>
          <a:p>
            <a:r>
              <a:rPr lang="en-US" altLang="zh-CN" sz="1600" dirty="0">
                <a:latin typeface="Arial" panose="020B0604020202020204" pitchFamily="34" charset="0"/>
                <a:cs typeface="Arial" panose="020B0604020202020204" pitchFamily="34" charset="0"/>
              </a:rPr>
              <a:t>https://www.xfusion.com</a:t>
            </a:r>
            <a:endParaRPr lang="zh-CN" altLang="en-US" sz="1600" dirty="0">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vmlDrawing" Target="../drawings/vmlDrawing1.vml"/><Relationship Id="rId5" Type="http://schemas.openxmlformats.org/officeDocument/2006/relationships/image" Target="../media/image8.emf"/><Relationship Id="rId4"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8" Type="http://schemas.openxmlformats.org/officeDocument/2006/relationships/oleObject" Target="../embeddings/oleObject2.bin"/><Relationship Id="rId13" Type="http://schemas.openxmlformats.org/officeDocument/2006/relationships/image" Target="../media/image11.emf"/><Relationship Id="rId3" Type="http://schemas.openxmlformats.org/officeDocument/2006/relationships/tags" Target="../tags/tag2.xml"/><Relationship Id="rId7" Type="http://schemas.openxmlformats.org/officeDocument/2006/relationships/notesSlide" Target="../notesSlides/notesSlide3.xml"/><Relationship Id="rId12" Type="http://schemas.openxmlformats.org/officeDocument/2006/relationships/oleObject" Target="../embeddings/oleObject4.bin"/><Relationship Id="rId2" Type="http://schemas.openxmlformats.org/officeDocument/2006/relationships/tags" Target="../tags/tag1.xml"/><Relationship Id="rId1" Type="http://schemas.openxmlformats.org/officeDocument/2006/relationships/vmlDrawing" Target="../drawings/vmlDrawing2.vml"/><Relationship Id="rId6" Type="http://schemas.openxmlformats.org/officeDocument/2006/relationships/slideLayout" Target="../slideLayouts/slideLayout5.xml"/><Relationship Id="rId11" Type="http://schemas.openxmlformats.org/officeDocument/2006/relationships/image" Target="../media/image10.emf"/><Relationship Id="rId5" Type="http://schemas.openxmlformats.org/officeDocument/2006/relationships/tags" Target="../tags/tag4.xml"/><Relationship Id="rId15" Type="http://schemas.openxmlformats.org/officeDocument/2006/relationships/image" Target="../media/image12.emf"/><Relationship Id="rId10" Type="http://schemas.openxmlformats.org/officeDocument/2006/relationships/oleObject" Target="../embeddings/oleObject3.bin"/><Relationship Id="rId4" Type="http://schemas.openxmlformats.org/officeDocument/2006/relationships/tags" Target="../tags/tag3.xml"/><Relationship Id="rId9" Type="http://schemas.openxmlformats.org/officeDocument/2006/relationships/image" Target="../media/image9.emf"/><Relationship Id="rId1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tags" Target="../tags/tag7.xml"/><Relationship Id="rId7" Type="http://schemas.openxmlformats.org/officeDocument/2006/relationships/image" Target="../media/image13.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slideLayout" Target="../slideLayouts/slideLayout5.xml"/><Relationship Id="rId5" Type="http://schemas.openxmlformats.org/officeDocument/2006/relationships/tags" Target="../tags/tag9.xml"/><Relationship Id="rId4" Type="http://schemas.openxmlformats.org/officeDocument/2006/relationships/tags" Target="../tags/tag8.xml"/><Relationship Id="rId9"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3" Type="http://schemas.openxmlformats.org/officeDocument/2006/relationships/tags" Target="../tags/tag22.xml"/><Relationship Id="rId18" Type="http://schemas.openxmlformats.org/officeDocument/2006/relationships/tags" Target="../tags/tag27.xml"/><Relationship Id="rId26" Type="http://schemas.openxmlformats.org/officeDocument/2006/relationships/tags" Target="../tags/tag35.xml"/><Relationship Id="rId39" Type="http://schemas.openxmlformats.org/officeDocument/2006/relationships/tags" Target="../tags/tag48.xml"/><Relationship Id="rId21" Type="http://schemas.openxmlformats.org/officeDocument/2006/relationships/tags" Target="../tags/tag30.xml"/><Relationship Id="rId34" Type="http://schemas.openxmlformats.org/officeDocument/2006/relationships/tags" Target="../tags/tag43.xml"/><Relationship Id="rId42" Type="http://schemas.openxmlformats.org/officeDocument/2006/relationships/tags" Target="../tags/tag51.xml"/><Relationship Id="rId47" Type="http://schemas.openxmlformats.org/officeDocument/2006/relationships/tags" Target="../tags/tag56.xml"/><Relationship Id="rId50" Type="http://schemas.openxmlformats.org/officeDocument/2006/relationships/tags" Target="../tags/tag59.xml"/><Relationship Id="rId55" Type="http://schemas.openxmlformats.org/officeDocument/2006/relationships/tags" Target="../tags/tag64.xml"/><Relationship Id="rId7" Type="http://schemas.openxmlformats.org/officeDocument/2006/relationships/tags" Target="../tags/tag16.xml"/><Relationship Id="rId2" Type="http://schemas.openxmlformats.org/officeDocument/2006/relationships/tags" Target="../tags/tag11.xml"/><Relationship Id="rId16" Type="http://schemas.openxmlformats.org/officeDocument/2006/relationships/tags" Target="../tags/tag25.xml"/><Relationship Id="rId29" Type="http://schemas.openxmlformats.org/officeDocument/2006/relationships/tags" Target="../tags/tag38.xml"/><Relationship Id="rId11" Type="http://schemas.openxmlformats.org/officeDocument/2006/relationships/tags" Target="../tags/tag20.xml"/><Relationship Id="rId24" Type="http://schemas.openxmlformats.org/officeDocument/2006/relationships/tags" Target="../tags/tag33.xml"/><Relationship Id="rId32" Type="http://schemas.openxmlformats.org/officeDocument/2006/relationships/tags" Target="../tags/tag41.xml"/><Relationship Id="rId37" Type="http://schemas.openxmlformats.org/officeDocument/2006/relationships/tags" Target="../tags/tag46.xml"/><Relationship Id="rId40" Type="http://schemas.openxmlformats.org/officeDocument/2006/relationships/tags" Target="../tags/tag49.xml"/><Relationship Id="rId45" Type="http://schemas.openxmlformats.org/officeDocument/2006/relationships/tags" Target="../tags/tag54.xml"/><Relationship Id="rId53" Type="http://schemas.openxmlformats.org/officeDocument/2006/relationships/tags" Target="../tags/tag62.xml"/><Relationship Id="rId58" Type="http://schemas.openxmlformats.org/officeDocument/2006/relationships/tags" Target="../tags/tag67.xml"/><Relationship Id="rId5" Type="http://schemas.openxmlformats.org/officeDocument/2006/relationships/tags" Target="../tags/tag14.xml"/><Relationship Id="rId19" Type="http://schemas.openxmlformats.org/officeDocument/2006/relationships/tags" Target="../tags/tag28.xml"/><Relationship Id="rId4" Type="http://schemas.openxmlformats.org/officeDocument/2006/relationships/tags" Target="../tags/tag13.xml"/><Relationship Id="rId9" Type="http://schemas.openxmlformats.org/officeDocument/2006/relationships/tags" Target="../tags/tag18.xml"/><Relationship Id="rId14" Type="http://schemas.openxmlformats.org/officeDocument/2006/relationships/tags" Target="../tags/tag23.xml"/><Relationship Id="rId22" Type="http://schemas.openxmlformats.org/officeDocument/2006/relationships/tags" Target="../tags/tag31.xml"/><Relationship Id="rId27" Type="http://schemas.openxmlformats.org/officeDocument/2006/relationships/tags" Target="../tags/tag36.xml"/><Relationship Id="rId30" Type="http://schemas.openxmlformats.org/officeDocument/2006/relationships/tags" Target="../tags/tag39.xml"/><Relationship Id="rId35" Type="http://schemas.openxmlformats.org/officeDocument/2006/relationships/tags" Target="../tags/tag44.xml"/><Relationship Id="rId43" Type="http://schemas.openxmlformats.org/officeDocument/2006/relationships/tags" Target="../tags/tag52.xml"/><Relationship Id="rId48" Type="http://schemas.openxmlformats.org/officeDocument/2006/relationships/tags" Target="../tags/tag57.xml"/><Relationship Id="rId56" Type="http://schemas.openxmlformats.org/officeDocument/2006/relationships/tags" Target="../tags/tag65.xml"/><Relationship Id="rId8" Type="http://schemas.openxmlformats.org/officeDocument/2006/relationships/tags" Target="../tags/tag17.xml"/><Relationship Id="rId51" Type="http://schemas.openxmlformats.org/officeDocument/2006/relationships/tags" Target="../tags/tag60.xml"/><Relationship Id="rId3" Type="http://schemas.openxmlformats.org/officeDocument/2006/relationships/tags" Target="../tags/tag12.xml"/><Relationship Id="rId12" Type="http://schemas.openxmlformats.org/officeDocument/2006/relationships/tags" Target="../tags/tag21.xml"/><Relationship Id="rId17" Type="http://schemas.openxmlformats.org/officeDocument/2006/relationships/tags" Target="../tags/tag26.xml"/><Relationship Id="rId25" Type="http://schemas.openxmlformats.org/officeDocument/2006/relationships/tags" Target="../tags/tag34.xml"/><Relationship Id="rId33" Type="http://schemas.openxmlformats.org/officeDocument/2006/relationships/tags" Target="../tags/tag42.xml"/><Relationship Id="rId38" Type="http://schemas.openxmlformats.org/officeDocument/2006/relationships/tags" Target="../tags/tag47.xml"/><Relationship Id="rId46" Type="http://schemas.openxmlformats.org/officeDocument/2006/relationships/tags" Target="../tags/tag55.xml"/><Relationship Id="rId59" Type="http://schemas.openxmlformats.org/officeDocument/2006/relationships/slideLayout" Target="../slideLayouts/slideLayout5.xml"/><Relationship Id="rId20" Type="http://schemas.openxmlformats.org/officeDocument/2006/relationships/tags" Target="../tags/tag29.xml"/><Relationship Id="rId41" Type="http://schemas.openxmlformats.org/officeDocument/2006/relationships/tags" Target="../tags/tag50.xml"/><Relationship Id="rId54" Type="http://schemas.openxmlformats.org/officeDocument/2006/relationships/tags" Target="../tags/tag63.xml"/><Relationship Id="rId1" Type="http://schemas.openxmlformats.org/officeDocument/2006/relationships/tags" Target="../tags/tag10.xml"/><Relationship Id="rId6" Type="http://schemas.openxmlformats.org/officeDocument/2006/relationships/tags" Target="../tags/tag15.xml"/><Relationship Id="rId15" Type="http://schemas.openxmlformats.org/officeDocument/2006/relationships/tags" Target="../tags/tag24.xml"/><Relationship Id="rId23" Type="http://schemas.openxmlformats.org/officeDocument/2006/relationships/tags" Target="../tags/tag32.xml"/><Relationship Id="rId28" Type="http://schemas.openxmlformats.org/officeDocument/2006/relationships/tags" Target="../tags/tag37.xml"/><Relationship Id="rId36" Type="http://schemas.openxmlformats.org/officeDocument/2006/relationships/tags" Target="../tags/tag45.xml"/><Relationship Id="rId49" Type="http://schemas.openxmlformats.org/officeDocument/2006/relationships/tags" Target="../tags/tag58.xml"/><Relationship Id="rId57" Type="http://schemas.openxmlformats.org/officeDocument/2006/relationships/tags" Target="../tags/tag66.xml"/><Relationship Id="rId10" Type="http://schemas.openxmlformats.org/officeDocument/2006/relationships/tags" Target="../tags/tag19.xml"/><Relationship Id="rId31" Type="http://schemas.openxmlformats.org/officeDocument/2006/relationships/tags" Target="../tags/tag40.xml"/><Relationship Id="rId44" Type="http://schemas.openxmlformats.org/officeDocument/2006/relationships/tags" Target="../tags/tag53.xml"/><Relationship Id="rId52" Type="http://schemas.openxmlformats.org/officeDocument/2006/relationships/tags" Target="../tags/tag61.xml"/><Relationship Id="rId60"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txBox="1"/>
          <p:nvPr userDrawn="1"/>
        </p:nvSpPr>
        <p:spPr>
          <a:xfrm>
            <a:off x="948808" y="6264112"/>
            <a:ext cx="2606870" cy="136693"/>
          </a:xfrm>
          <a:prstGeom prst="rect">
            <a:avLst/>
          </a:prstGeom>
        </p:spPr>
        <p:txBody>
          <a:bodyPr vert="horz"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00000"/>
              </a:lnSpc>
            </a:pPr>
            <a:r>
              <a:rPr kumimoji="1" lang="en-US" altLang="zh-CN" sz="1000" dirty="0"/>
              <a:t>Security Level:   confidential</a:t>
            </a:r>
          </a:p>
        </p:txBody>
      </p:sp>
      <p:sp>
        <p:nvSpPr>
          <p:cNvPr id="7" name="标题 6">
            <a:extLst>
              <a:ext uri="{FF2B5EF4-FFF2-40B4-BE49-F238E27FC236}">
                <a16:creationId xmlns:a16="http://schemas.microsoft.com/office/drawing/2014/main" id="{101F0CB8-9727-40A4-A4B8-D43D5A1BB48F}"/>
              </a:ext>
            </a:extLst>
          </p:cNvPr>
          <p:cNvSpPr>
            <a:spLocks noGrp="1"/>
          </p:cNvSpPr>
          <p:nvPr>
            <p:ph type="title"/>
          </p:nvPr>
        </p:nvSpPr>
        <p:spPr/>
        <p:txBody>
          <a:bodyPr/>
          <a:lstStyle/>
          <a:p>
            <a:r>
              <a:rPr lang="zh-CN" altLang="en-US" dirty="0"/>
              <a:t>超聚变操作系统</a:t>
            </a:r>
            <a:r>
              <a:rPr lang="en-US" altLang="zh-CN" dirty="0"/>
              <a:t>FusionOS</a:t>
            </a:r>
            <a:r>
              <a:rPr lang="zh-CN" altLang="en-US" dirty="0"/>
              <a:t>与</a:t>
            </a:r>
            <a:r>
              <a:rPr lang="en-US" altLang="zh-CN" dirty="0"/>
              <a:t>AI</a:t>
            </a:r>
            <a:r>
              <a:rPr lang="zh-CN" altLang="en-US" dirty="0"/>
              <a:t>的高性能融合</a:t>
            </a:r>
          </a:p>
        </p:txBody>
      </p:sp>
      <p:sp>
        <p:nvSpPr>
          <p:cNvPr id="8" name="文本占位符 7">
            <a:extLst>
              <a:ext uri="{FF2B5EF4-FFF2-40B4-BE49-F238E27FC236}">
                <a16:creationId xmlns:a16="http://schemas.microsoft.com/office/drawing/2014/main" id="{B686409D-6F8A-4294-AD64-E3D55998497D}"/>
              </a:ext>
            </a:extLst>
          </p:cNvPr>
          <p:cNvSpPr>
            <a:spLocks noGrp="1"/>
          </p:cNvSpPr>
          <p:nvPr>
            <p:ph type="body" idx="1"/>
          </p:nvPr>
        </p:nvSpPr>
        <p:spPr/>
        <p:txBody>
          <a:bodyPr/>
          <a:lstStyle/>
          <a:p>
            <a:r>
              <a:rPr lang="zh-CN" altLang="en-US" dirty="0"/>
              <a:t>超聚变 韩武琦</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a:xfrm>
            <a:off x="625474" y="455930"/>
            <a:ext cx="11566525" cy="707390"/>
          </a:xfrm>
        </p:spPr>
        <p:txBody>
          <a:bodyPr>
            <a:normAutofit/>
          </a:bodyPr>
          <a:lstStyle/>
          <a:p>
            <a:r>
              <a:rPr lang="zh-CN" altLang="en-US" b="1" dirty="0"/>
              <a:t>未来方向：构建</a:t>
            </a:r>
            <a:r>
              <a:rPr lang="en-US" altLang="zh-CN" b="1" dirty="0"/>
              <a:t>AI</a:t>
            </a:r>
            <a:r>
              <a:rPr lang="zh-CN" altLang="en-US" b="1" dirty="0"/>
              <a:t>驱动的服务器操作系统，与开源同行，共创数智化时代</a:t>
            </a:r>
          </a:p>
        </p:txBody>
      </p:sp>
      <p:cxnSp>
        <p:nvCxnSpPr>
          <p:cNvPr id="72" name="直接箭头连接符 71">
            <a:extLst>
              <a:ext uri="{FF2B5EF4-FFF2-40B4-BE49-F238E27FC236}">
                <a16:creationId xmlns:a16="http://schemas.microsoft.com/office/drawing/2014/main" id="{C2E382FB-FC90-4ACC-9771-D6EF8FBF511E}"/>
              </a:ext>
            </a:extLst>
          </p:cNvPr>
          <p:cNvCxnSpPr/>
          <p:nvPr/>
        </p:nvCxnSpPr>
        <p:spPr>
          <a:xfrm>
            <a:off x="762736" y="3932822"/>
            <a:ext cx="10668209" cy="0"/>
          </a:xfrm>
          <a:prstGeom prst="straightConnector1">
            <a:avLst/>
          </a:prstGeom>
          <a:noFill/>
          <a:ln w="38100" cap="flat" cmpd="sng" algn="ctr">
            <a:gradFill>
              <a:gsLst>
                <a:gs pos="100000">
                  <a:srgbClr val="2F528F">
                    <a:alpha val="50000"/>
                  </a:srgbClr>
                </a:gs>
                <a:gs pos="0">
                  <a:srgbClr val="2F528F">
                    <a:alpha val="10000"/>
                  </a:srgbClr>
                </a:gs>
              </a:gsLst>
              <a:lin ang="0" scaled="0"/>
            </a:gradFill>
            <a:prstDash val="solid"/>
            <a:miter lim="800000"/>
            <a:headEnd type="oval" w="med" len="med"/>
            <a:tailEnd type="triangle" w="lg" len="lg"/>
          </a:ln>
          <a:effectLst/>
        </p:spPr>
      </p:cxnSp>
      <p:sp>
        <p:nvSpPr>
          <p:cNvPr id="73" name="圆角矩形 77">
            <a:extLst>
              <a:ext uri="{FF2B5EF4-FFF2-40B4-BE49-F238E27FC236}">
                <a16:creationId xmlns:a16="http://schemas.microsoft.com/office/drawing/2014/main" id="{21A42FD5-DA92-4363-8FD5-1E2EB40BBBDB}"/>
              </a:ext>
            </a:extLst>
          </p:cNvPr>
          <p:cNvSpPr/>
          <p:nvPr/>
        </p:nvSpPr>
        <p:spPr>
          <a:xfrm>
            <a:off x="1551334" y="3818527"/>
            <a:ext cx="1823396" cy="228590"/>
          </a:xfrm>
          <a:prstGeom prst="roundRect">
            <a:avLst>
              <a:gd name="adj" fmla="val 50000"/>
            </a:avLst>
          </a:prstGeom>
          <a:solidFill>
            <a:srgbClr val="2F528F"/>
          </a:solidFill>
          <a:ln w="952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164"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2022</a:t>
            </a:r>
          </a:p>
        </p:txBody>
      </p:sp>
      <p:grpSp>
        <p:nvGrpSpPr>
          <p:cNvPr id="74" name="组合 73">
            <a:extLst>
              <a:ext uri="{FF2B5EF4-FFF2-40B4-BE49-F238E27FC236}">
                <a16:creationId xmlns:a16="http://schemas.microsoft.com/office/drawing/2014/main" id="{5129B836-58E4-4CA1-A2EA-81DCD4316AD9}"/>
              </a:ext>
            </a:extLst>
          </p:cNvPr>
          <p:cNvGrpSpPr/>
          <p:nvPr/>
        </p:nvGrpSpPr>
        <p:grpSpPr>
          <a:xfrm>
            <a:off x="762733" y="4225763"/>
            <a:ext cx="3400596" cy="715733"/>
            <a:chOff x="720724" y="1495868"/>
            <a:chExt cx="2973918" cy="698001"/>
          </a:xfrm>
        </p:grpSpPr>
        <p:sp>
          <p:nvSpPr>
            <p:cNvPr id="75" name="矩形 74">
              <a:extLst>
                <a:ext uri="{FF2B5EF4-FFF2-40B4-BE49-F238E27FC236}">
                  <a16:creationId xmlns:a16="http://schemas.microsoft.com/office/drawing/2014/main" id="{F50C0311-C521-4CE0-9A1D-2D48C686DD97}"/>
                </a:ext>
              </a:extLst>
            </p:cNvPr>
            <p:cNvSpPr/>
            <p:nvPr/>
          </p:nvSpPr>
          <p:spPr>
            <a:xfrm>
              <a:off x="720726" y="1673669"/>
              <a:ext cx="2973916" cy="520200"/>
            </a:xfrm>
            <a:prstGeom prst="rect">
              <a:avLst/>
            </a:prstGeom>
            <a:gradFill>
              <a:gsLst>
                <a:gs pos="100000">
                  <a:srgbClr val="2F528F">
                    <a:alpha val="0"/>
                  </a:srgbClr>
                </a:gs>
                <a:gs pos="0">
                  <a:srgbClr val="2F528F">
                    <a:alpha val="10000"/>
                  </a:srgbClr>
                </a:gs>
              </a:gsLst>
              <a:lin ang="5400000" scaled="0"/>
            </a:gra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76" name="组合 75">
              <a:extLst>
                <a:ext uri="{FF2B5EF4-FFF2-40B4-BE49-F238E27FC236}">
                  <a16:creationId xmlns:a16="http://schemas.microsoft.com/office/drawing/2014/main" id="{73938444-7EA9-408C-8825-03ABECCC916F}"/>
                </a:ext>
              </a:extLst>
            </p:cNvPr>
            <p:cNvGrpSpPr/>
            <p:nvPr/>
          </p:nvGrpSpPr>
          <p:grpSpPr>
            <a:xfrm>
              <a:off x="720724" y="1495868"/>
              <a:ext cx="2973918" cy="232211"/>
              <a:chOff x="698381" y="2224722"/>
              <a:chExt cx="10800000" cy="232211"/>
            </a:xfrm>
          </p:grpSpPr>
          <p:grpSp>
            <p:nvGrpSpPr>
              <p:cNvPr id="77" name="组合 76">
                <a:extLst>
                  <a:ext uri="{FF2B5EF4-FFF2-40B4-BE49-F238E27FC236}">
                    <a16:creationId xmlns:a16="http://schemas.microsoft.com/office/drawing/2014/main" id="{D63B7532-B21B-45C4-B0C6-F4674779912A}"/>
                  </a:ext>
                </a:extLst>
              </p:cNvPr>
              <p:cNvGrpSpPr/>
              <p:nvPr/>
            </p:nvGrpSpPr>
            <p:grpSpPr>
              <a:xfrm>
                <a:off x="698381" y="2224722"/>
                <a:ext cx="10800000" cy="232211"/>
                <a:chOff x="698381" y="2224722"/>
                <a:chExt cx="10800000" cy="232211"/>
              </a:xfrm>
            </p:grpSpPr>
            <p:sp>
              <p:nvSpPr>
                <p:cNvPr id="79" name="梯形 78">
                  <a:extLst>
                    <a:ext uri="{FF2B5EF4-FFF2-40B4-BE49-F238E27FC236}">
                      <a16:creationId xmlns:a16="http://schemas.microsoft.com/office/drawing/2014/main" id="{22C9DE6A-24CF-40DA-8C90-1C017C7AF5A0}"/>
                    </a:ext>
                  </a:extLst>
                </p:cNvPr>
                <p:cNvSpPr/>
                <p:nvPr/>
              </p:nvSpPr>
              <p:spPr>
                <a:xfrm>
                  <a:off x="959731" y="2276933"/>
                  <a:ext cx="10277304" cy="180000"/>
                </a:xfrm>
                <a:prstGeom prst="trapezoid">
                  <a:avLst>
                    <a:gd name="adj" fmla="val 305642"/>
                  </a:avLst>
                </a:prstGeom>
                <a:gradFill>
                  <a:gsLst>
                    <a:gs pos="27000">
                      <a:srgbClr val="2F528F">
                        <a:alpha val="0"/>
                      </a:srgbClr>
                    </a:gs>
                    <a:gs pos="100000">
                      <a:srgbClr val="2F528F">
                        <a:alpha val="10000"/>
                      </a:srgbClr>
                    </a:gs>
                  </a:gsLst>
                  <a:lin ang="5400000" scaled="0"/>
                </a:gradFill>
                <a:ln w="3175" cap="flat" cmpd="sng" algn="ctr">
                  <a:noFill/>
                  <a:prstDash val="solid"/>
                  <a:miter lim="800000"/>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317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sp>
              <p:nvSpPr>
                <p:cNvPr id="80" name="梯形 79">
                  <a:extLst>
                    <a:ext uri="{FF2B5EF4-FFF2-40B4-BE49-F238E27FC236}">
                      <a16:creationId xmlns:a16="http://schemas.microsoft.com/office/drawing/2014/main" id="{867D7407-00FE-49D9-BB7A-F37C1C7B06C7}"/>
                    </a:ext>
                  </a:extLst>
                </p:cNvPr>
                <p:cNvSpPr/>
                <p:nvPr/>
              </p:nvSpPr>
              <p:spPr>
                <a:xfrm>
                  <a:off x="698381" y="2224722"/>
                  <a:ext cx="10800000" cy="180000"/>
                </a:xfrm>
                <a:prstGeom prst="trapezoid">
                  <a:avLst>
                    <a:gd name="adj" fmla="val 305642"/>
                  </a:avLst>
                </a:prstGeom>
                <a:gradFill>
                  <a:gsLst>
                    <a:gs pos="0">
                      <a:srgbClr val="2F528F">
                        <a:alpha val="0"/>
                      </a:srgbClr>
                    </a:gs>
                    <a:gs pos="100000">
                      <a:srgbClr val="2F528F">
                        <a:alpha val="20000"/>
                      </a:srgbClr>
                    </a:gs>
                  </a:gsLst>
                  <a:lin ang="5400000" scaled="0"/>
                </a:gradFill>
                <a:ln w="12700" cap="rnd" cmpd="sng" algn="ctr">
                  <a:gradFill>
                    <a:gsLst>
                      <a:gs pos="100000">
                        <a:sysClr val="window" lastClr="FFFFFF">
                          <a:alpha val="30000"/>
                        </a:sysClr>
                      </a:gs>
                      <a:gs pos="0">
                        <a:sysClr val="window" lastClr="FFFFFF">
                          <a:alpha val="0"/>
                        </a:sysClr>
                      </a:gs>
                    </a:gsLst>
                    <a:lin ang="5400000" scaled="0"/>
                  </a:gradFill>
                  <a:prstDash val="solid"/>
                  <a:round/>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grpSp>
          <p:cxnSp>
            <p:nvCxnSpPr>
              <p:cNvPr id="78" name="直接连接符 77">
                <a:extLst>
                  <a:ext uri="{FF2B5EF4-FFF2-40B4-BE49-F238E27FC236}">
                    <a16:creationId xmlns:a16="http://schemas.microsoft.com/office/drawing/2014/main" id="{03D7C43B-0BC6-4B0D-B680-1E12A2DCA45A}"/>
                  </a:ext>
                </a:extLst>
              </p:cNvPr>
              <p:cNvCxnSpPr/>
              <p:nvPr/>
            </p:nvCxnSpPr>
            <p:spPr>
              <a:xfrm>
                <a:off x="4928381" y="2404722"/>
                <a:ext cx="2340000" cy="0"/>
              </a:xfrm>
              <a:prstGeom prst="line">
                <a:avLst/>
              </a:prstGeom>
              <a:noFill/>
              <a:ln w="12700" cap="flat" cmpd="sng" algn="ctr">
                <a:solidFill>
                  <a:srgbClr val="2F528F"/>
                </a:solidFill>
                <a:prstDash val="solid"/>
                <a:miter lim="800000"/>
              </a:ln>
              <a:effectLst/>
            </p:spPr>
          </p:cxnSp>
        </p:grpSp>
      </p:grpSp>
      <p:sp>
        <p:nvSpPr>
          <p:cNvPr id="81" name="矩形 50">
            <a:extLst>
              <a:ext uri="{FF2B5EF4-FFF2-40B4-BE49-F238E27FC236}">
                <a16:creationId xmlns:a16="http://schemas.microsoft.com/office/drawing/2014/main" id="{1B0BC5C4-67EA-4BB1-A998-E83A61A9D9A6}"/>
              </a:ext>
            </a:extLst>
          </p:cNvPr>
          <p:cNvSpPr/>
          <p:nvPr/>
        </p:nvSpPr>
        <p:spPr>
          <a:xfrm>
            <a:off x="1974456" y="4123396"/>
            <a:ext cx="977151" cy="195438"/>
          </a:xfrm>
          <a:prstGeom prst="rect">
            <a:avLst/>
          </a:prstGeom>
          <a:noFill/>
          <a:ln w="12700" cap="flat" cmpd="sng" algn="ctr">
            <a:noFill/>
            <a:prstDash val="solid"/>
            <a:miter lim="800000"/>
          </a:ln>
          <a:effectLst/>
        </p:spPr>
        <p:txBody>
          <a:bodyPr wrap="square" lIns="0" tIns="0" rIns="0" bIns="0" rtlCol="0" anchor="ctr">
            <a:spAutoFit/>
          </a:bodyPr>
          <a:lstStyle/>
          <a:p>
            <a:pPr algn="ctr" defTabSz="967405">
              <a:defRPr/>
            </a:pPr>
            <a:r>
              <a:rPr lang="zh-CN" altLang="en-US" sz="1270" b="1" kern="0" dirty="0">
                <a:solidFill>
                  <a:srgbClr val="2F528F"/>
                </a:solidFill>
                <a:latin typeface="微软雅黑" panose="020B0503020204020204" pitchFamily="34" charset="-122"/>
                <a:ea typeface="微软雅黑" panose="020B0503020204020204" pitchFamily="34" charset="-122"/>
              </a:rPr>
              <a:t>围绕客户场景</a:t>
            </a:r>
          </a:p>
        </p:txBody>
      </p:sp>
      <p:sp>
        <p:nvSpPr>
          <p:cNvPr id="82" name="object 5">
            <a:extLst>
              <a:ext uri="{FF2B5EF4-FFF2-40B4-BE49-F238E27FC236}">
                <a16:creationId xmlns:a16="http://schemas.microsoft.com/office/drawing/2014/main" id="{327F06AA-DCDB-4148-9677-E5487E6DC602}"/>
              </a:ext>
            </a:extLst>
          </p:cNvPr>
          <p:cNvSpPr txBox="1"/>
          <p:nvPr/>
        </p:nvSpPr>
        <p:spPr>
          <a:xfrm>
            <a:off x="1110538" y="4582824"/>
            <a:ext cx="2704986" cy="340350"/>
          </a:xfrm>
          <a:prstGeom prst="rect">
            <a:avLst/>
          </a:prstGeom>
        </p:spPr>
        <p:txBody>
          <a:bodyPr vert="horz" wrap="square" lIns="0" tIns="0" rIns="0" bIns="0" rtlCol="0">
            <a:spAutoFit/>
          </a:bodyPr>
          <a:lstStyle/>
          <a:p>
            <a:pPr algn="ctr" defTabSz="967405">
              <a:lnSpc>
                <a:spcPct val="120000"/>
              </a:lnSpc>
            </a:pPr>
            <a:r>
              <a:rPr lang="zh-CN" altLang="en-US" sz="952" spc="-10" dirty="0">
                <a:solidFill>
                  <a:prstClr val="black"/>
                </a:solidFill>
                <a:latin typeface="微软雅黑" panose="020B0503020204020204" pitchFamily="34" charset="-122"/>
                <a:ea typeface="微软雅黑" panose="020B0503020204020204" pitchFamily="34" charset="-122"/>
                <a:cs typeface="微软雅黑"/>
              </a:rPr>
              <a:t>云原生、</a:t>
            </a:r>
            <a:r>
              <a:rPr lang="zh-CN" altLang="en-US" sz="952" dirty="0">
                <a:solidFill>
                  <a:prstClr val="black"/>
                </a:solidFill>
                <a:latin typeface="微软雅黑" panose="020B0503020204020204" pitchFamily="34" charset="-122"/>
                <a:ea typeface="微软雅黑" panose="020B0503020204020204" pitchFamily="34" charset="-122"/>
                <a:cs typeface="微软雅黑"/>
              </a:rPr>
              <a:t>容器、新型轻量容器、机密计算</a:t>
            </a:r>
            <a:endParaRPr lang="en-US" altLang="zh-CN" sz="952" dirty="0">
              <a:solidFill>
                <a:prstClr val="black"/>
              </a:solidFill>
              <a:latin typeface="微软雅黑" panose="020B0503020204020204" pitchFamily="34" charset="-122"/>
              <a:ea typeface="微软雅黑" panose="020B0503020204020204" pitchFamily="34" charset="-122"/>
              <a:cs typeface="微软雅黑"/>
            </a:endParaRPr>
          </a:p>
          <a:p>
            <a:pPr algn="ctr" defTabSz="967405">
              <a:lnSpc>
                <a:spcPct val="120000"/>
              </a:lnSpc>
            </a:pPr>
            <a:r>
              <a:rPr lang="zh-CN" altLang="en-US" sz="952" dirty="0">
                <a:solidFill>
                  <a:prstClr val="black"/>
                </a:solidFill>
                <a:latin typeface="微软雅黑" panose="020B0503020204020204" pitchFamily="34" charset="-122"/>
                <a:ea typeface="微软雅黑" panose="020B0503020204020204" pitchFamily="34" charset="-122"/>
                <a:cs typeface="微软雅黑"/>
              </a:rPr>
              <a:t>持续丰富场景</a:t>
            </a:r>
            <a:endParaRPr sz="952" dirty="0">
              <a:solidFill>
                <a:prstClr val="black"/>
              </a:solidFill>
              <a:latin typeface="微软雅黑" panose="020B0503020204020204" pitchFamily="34" charset="-122"/>
              <a:ea typeface="微软雅黑" panose="020B0503020204020204" pitchFamily="34" charset="-122"/>
              <a:cs typeface="微软雅黑"/>
            </a:endParaRPr>
          </a:p>
        </p:txBody>
      </p:sp>
      <p:sp>
        <p:nvSpPr>
          <p:cNvPr id="83" name="圆角矩形 134">
            <a:extLst>
              <a:ext uri="{FF2B5EF4-FFF2-40B4-BE49-F238E27FC236}">
                <a16:creationId xmlns:a16="http://schemas.microsoft.com/office/drawing/2014/main" id="{7EBC65F1-7857-46D0-AC3D-3846355E8310}"/>
              </a:ext>
            </a:extLst>
          </p:cNvPr>
          <p:cNvSpPr/>
          <p:nvPr/>
        </p:nvSpPr>
        <p:spPr>
          <a:xfrm>
            <a:off x="3969392" y="3818527"/>
            <a:ext cx="1823396" cy="228590"/>
          </a:xfrm>
          <a:prstGeom prst="roundRect">
            <a:avLst>
              <a:gd name="adj" fmla="val 50000"/>
            </a:avLst>
          </a:prstGeom>
          <a:solidFill>
            <a:srgbClr val="2F528F"/>
          </a:solidFill>
          <a:ln w="952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164"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2024</a:t>
            </a:r>
          </a:p>
        </p:txBody>
      </p:sp>
      <p:grpSp>
        <p:nvGrpSpPr>
          <p:cNvPr id="84" name="组合 83">
            <a:extLst>
              <a:ext uri="{FF2B5EF4-FFF2-40B4-BE49-F238E27FC236}">
                <a16:creationId xmlns:a16="http://schemas.microsoft.com/office/drawing/2014/main" id="{B64098EC-0F60-4CE4-B66D-308D6C2CD40B}"/>
              </a:ext>
            </a:extLst>
          </p:cNvPr>
          <p:cNvGrpSpPr/>
          <p:nvPr/>
        </p:nvGrpSpPr>
        <p:grpSpPr>
          <a:xfrm>
            <a:off x="4389821" y="4225763"/>
            <a:ext cx="3400596" cy="715733"/>
            <a:chOff x="720724" y="1495868"/>
            <a:chExt cx="2973918" cy="698001"/>
          </a:xfrm>
        </p:grpSpPr>
        <p:sp>
          <p:nvSpPr>
            <p:cNvPr id="85" name="矩形 84">
              <a:extLst>
                <a:ext uri="{FF2B5EF4-FFF2-40B4-BE49-F238E27FC236}">
                  <a16:creationId xmlns:a16="http://schemas.microsoft.com/office/drawing/2014/main" id="{0028EA0B-4C3C-4FC4-AD24-E6D5F15A8212}"/>
                </a:ext>
              </a:extLst>
            </p:cNvPr>
            <p:cNvSpPr/>
            <p:nvPr/>
          </p:nvSpPr>
          <p:spPr>
            <a:xfrm>
              <a:off x="720726" y="1673669"/>
              <a:ext cx="2973916" cy="520200"/>
            </a:xfrm>
            <a:prstGeom prst="rect">
              <a:avLst/>
            </a:prstGeom>
            <a:gradFill>
              <a:gsLst>
                <a:gs pos="100000">
                  <a:srgbClr val="2F528F">
                    <a:alpha val="0"/>
                  </a:srgbClr>
                </a:gs>
                <a:gs pos="0">
                  <a:srgbClr val="2F528F">
                    <a:alpha val="10000"/>
                  </a:srgbClr>
                </a:gs>
              </a:gsLst>
              <a:lin ang="5400000" scaled="0"/>
            </a:gra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86" name="组合 85">
              <a:extLst>
                <a:ext uri="{FF2B5EF4-FFF2-40B4-BE49-F238E27FC236}">
                  <a16:creationId xmlns:a16="http://schemas.microsoft.com/office/drawing/2014/main" id="{16202D5A-4FDA-4EB0-962C-9A7EEE60E04D}"/>
                </a:ext>
              </a:extLst>
            </p:cNvPr>
            <p:cNvGrpSpPr/>
            <p:nvPr/>
          </p:nvGrpSpPr>
          <p:grpSpPr>
            <a:xfrm>
              <a:off x="720724" y="1495868"/>
              <a:ext cx="2973918" cy="232211"/>
              <a:chOff x="698381" y="2224722"/>
              <a:chExt cx="10800000" cy="232211"/>
            </a:xfrm>
          </p:grpSpPr>
          <p:grpSp>
            <p:nvGrpSpPr>
              <p:cNvPr id="87" name="组合 86">
                <a:extLst>
                  <a:ext uri="{FF2B5EF4-FFF2-40B4-BE49-F238E27FC236}">
                    <a16:creationId xmlns:a16="http://schemas.microsoft.com/office/drawing/2014/main" id="{27E7BACD-4806-425A-A1B2-37B263D3E18B}"/>
                  </a:ext>
                </a:extLst>
              </p:cNvPr>
              <p:cNvGrpSpPr/>
              <p:nvPr/>
            </p:nvGrpSpPr>
            <p:grpSpPr>
              <a:xfrm>
                <a:off x="698381" y="2224722"/>
                <a:ext cx="10800000" cy="232211"/>
                <a:chOff x="698381" y="2224722"/>
                <a:chExt cx="10800000" cy="232211"/>
              </a:xfrm>
            </p:grpSpPr>
            <p:sp>
              <p:nvSpPr>
                <p:cNvPr id="89" name="梯形 88">
                  <a:extLst>
                    <a:ext uri="{FF2B5EF4-FFF2-40B4-BE49-F238E27FC236}">
                      <a16:creationId xmlns:a16="http://schemas.microsoft.com/office/drawing/2014/main" id="{56F7A311-F3E8-4AB5-A58F-DF27E7156FC1}"/>
                    </a:ext>
                  </a:extLst>
                </p:cNvPr>
                <p:cNvSpPr/>
                <p:nvPr/>
              </p:nvSpPr>
              <p:spPr>
                <a:xfrm>
                  <a:off x="959731" y="2276933"/>
                  <a:ext cx="10277304" cy="180000"/>
                </a:xfrm>
                <a:prstGeom prst="trapezoid">
                  <a:avLst>
                    <a:gd name="adj" fmla="val 305642"/>
                  </a:avLst>
                </a:prstGeom>
                <a:gradFill>
                  <a:gsLst>
                    <a:gs pos="27000">
                      <a:srgbClr val="2F528F">
                        <a:alpha val="0"/>
                      </a:srgbClr>
                    </a:gs>
                    <a:gs pos="100000">
                      <a:srgbClr val="2F528F">
                        <a:alpha val="10000"/>
                      </a:srgbClr>
                    </a:gs>
                  </a:gsLst>
                  <a:lin ang="5400000" scaled="0"/>
                </a:gradFill>
                <a:ln w="3175" cap="flat" cmpd="sng" algn="ctr">
                  <a:noFill/>
                  <a:prstDash val="solid"/>
                  <a:miter lim="800000"/>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317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sp>
              <p:nvSpPr>
                <p:cNvPr id="90" name="梯形 89">
                  <a:extLst>
                    <a:ext uri="{FF2B5EF4-FFF2-40B4-BE49-F238E27FC236}">
                      <a16:creationId xmlns:a16="http://schemas.microsoft.com/office/drawing/2014/main" id="{0428B112-4067-4621-B1DB-277DBF7B0A88}"/>
                    </a:ext>
                  </a:extLst>
                </p:cNvPr>
                <p:cNvSpPr/>
                <p:nvPr/>
              </p:nvSpPr>
              <p:spPr>
                <a:xfrm>
                  <a:off x="698381" y="2224722"/>
                  <a:ext cx="10800000" cy="180000"/>
                </a:xfrm>
                <a:prstGeom prst="trapezoid">
                  <a:avLst>
                    <a:gd name="adj" fmla="val 305642"/>
                  </a:avLst>
                </a:prstGeom>
                <a:gradFill>
                  <a:gsLst>
                    <a:gs pos="0">
                      <a:srgbClr val="2F528F">
                        <a:alpha val="0"/>
                      </a:srgbClr>
                    </a:gs>
                    <a:gs pos="100000">
                      <a:srgbClr val="2F528F">
                        <a:alpha val="20000"/>
                      </a:srgbClr>
                    </a:gs>
                  </a:gsLst>
                  <a:lin ang="5400000" scaled="0"/>
                </a:gradFill>
                <a:ln w="12700" cap="rnd" cmpd="sng" algn="ctr">
                  <a:gradFill>
                    <a:gsLst>
                      <a:gs pos="100000">
                        <a:sysClr val="window" lastClr="FFFFFF">
                          <a:alpha val="30000"/>
                        </a:sysClr>
                      </a:gs>
                      <a:gs pos="0">
                        <a:sysClr val="window" lastClr="FFFFFF">
                          <a:alpha val="0"/>
                        </a:sysClr>
                      </a:gs>
                    </a:gsLst>
                    <a:lin ang="5400000" scaled="0"/>
                  </a:gradFill>
                  <a:prstDash val="solid"/>
                  <a:round/>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grpSp>
          <p:cxnSp>
            <p:nvCxnSpPr>
              <p:cNvPr id="88" name="直接连接符 87">
                <a:extLst>
                  <a:ext uri="{FF2B5EF4-FFF2-40B4-BE49-F238E27FC236}">
                    <a16:creationId xmlns:a16="http://schemas.microsoft.com/office/drawing/2014/main" id="{B34EF476-91C9-4EEA-B6F2-FC3811844D41}"/>
                  </a:ext>
                </a:extLst>
              </p:cNvPr>
              <p:cNvCxnSpPr/>
              <p:nvPr/>
            </p:nvCxnSpPr>
            <p:spPr>
              <a:xfrm>
                <a:off x="4928381" y="2404722"/>
                <a:ext cx="2340000" cy="0"/>
              </a:xfrm>
              <a:prstGeom prst="line">
                <a:avLst/>
              </a:prstGeom>
              <a:noFill/>
              <a:ln w="12700" cap="flat" cmpd="sng" algn="ctr">
                <a:solidFill>
                  <a:srgbClr val="2F528F"/>
                </a:solidFill>
                <a:prstDash val="solid"/>
                <a:miter lim="800000"/>
              </a:ln>
              <a:effectLst/>
            </p:spPr>
          </p:cxnSp>
        </p:grpSp>
      </p:grpSp>
      <p:sp>
        <p:nvSpPr>
          <p:cNvPr id="91" name="矩形 50">
            <a:extLst>
              <a:ext uri="{FF2B5EF4-FFF2-40B4-BE49-F238E27FC236}">
                <a16:creationId xmlns:a16="http://schemas.microsoft.com/office/drawing/2014/main" id="{2187EC3D-B6F4-4BCA-9C90-D76E025B670C}"/>
              </a:ext>
            </a:extLst>
          </p:cNvPr>
          <p:cNvSpPr/>
          <p:nvPr/>
        </p:nvSpPr>
        <p:spPr>
          <a:xfrm>
            <a:off x="5601545" y="4123396"/>
            <a:ext cx="977151" cy="195438"/>
          </a:xfrm>
          <a:prstGeom prst="rect">
            <a:avLst/>
          </a:prstGeom>
          <a:noFill/>
          <a:ln w="12700" cap="flat" cmpd="sng" algn="ctr">
            <a:noFill/>
            <a:prstDash val="solid"/>
            <a:miter lim="800000"/>
          </a:ln>
          <a:effectLst/>
        </p:spPr>
        <p:txBody>
          <a:bodyPr wrap="square" lIns="0" tIns="0" rIns="0" bIns="0" rtlCol="0" anchor="ctr">
            <a:spAutoFit/>
          </a:bodyPr>
          <a:lstStyle/>
          <a:p>
            <a:pPr algn="ctr" defTabSz="967405">
              <a:defRPr/>
            </a:pPr>
            <a:r>
              <a:rPr lang="zh-CN" altLang="en-US" sz="1270" b="1" kern="0" dirty="0">
                <a:solidFill>
                  <a:srgbClr val="2F528F"/>
                </a:solidFill>
                <a:latin typeface="微软雅黑" panose="020B0503020204020204" pitchFamily="34" charset="-122"/>
                <a:ea typeface="微软雅黑" panose="020B0503020204020204" pitchFamily="34" charset="-122"/>
              </a:rPr>
              <a:t>技术与特性</a:t>
            </a:r>
          </a:p>
        </p:txBody>
      </p:sp>
      <p:sp>
        <p:nvSpPr>
          <p:cNvPr id="92" name="object 5">
            <a:extLst>
              <a:ext uri="{FF2B5EF4-FFF2-40B4-BE49-F238E27FC236}">
                <a16:creationId xmlns:a16="http://schemas.microsoft.com/office/drawing/2014/main" id="{EDF7482F-6AB4-4A1E-AFEC-99D04047DDBC}"/>
              </a:ext>
            </a:extLst>
          </p:cNvPr>
          <p:cNvSpPr txBox="1"/>
          <p:nvPr/>
        </p:nvSpPr>
        <p:spPr>
          <a:xfrm>
            <a:off x="4737626" y="4582824"/>
            <a:ext cx="2704986" cy="340350"/>
          </a:xfrm>
          <a:prstGeom prst="rect">
            <a:avLst/>
          </a:prstGeom>
        </p:spPr>
        <p:txBody>
          <a:bodyPr vert="horz" wrap="square" lIns="0" tIns="0" rIns="0" bIns="0" rtlCol="0">
            <a:spAutoFit/>
          </a:bodyPr>
          <a:lstStyle/>
          <a:p>
            <a:pPr algn="ctr" defTabSz="967405">
              <a:lnSpc>
                <a:spcPct val="120000"/>
              </a:lnSpc>
            </a:pPr>
            <a:r>
              <a:rPr lang="zh-CN" altLang="en-US" sz="952" spc="-10" dirty="0">
                <a:solidFill>
                  <a:prstClr val="black"/>
                </a:solidFill>
                <a:latin typeface="微软雅黑" panose="020B0503020204020204" pitchFamily="34" charset="-122"/>
                <a:ea typeface="微软雅黑" panose="020B0503020204020204" pitchFamily="34" charset="-122"/>
                <a:cs typeface="微软雅黑"/>
              </a:rPr>
              <a:t>结合</a:t>
            </a:r>
            <a:r>
              <a:rPr lang="en-US" altLang="zh-CN" sz="952" spc="-10" dirty="0">
                <a:solidFill>
                  <a:prstClr val="black"/>
                </a:solidFill>
                <a:latin typeface="微软雅黑" panose="020B0503020204020204" pitchFamily="34" charset="-122"/>
                <a:ea typeface="微软雅黑" panose="020B0503020204020204" pitchFamily="34" charset="-122"/>
                <a:cs typeface="微软雅黑"/>
              </a:rPr>
              <a:t>AI</a:t>
            </a:r>
            <a:r>
              <a:rPr lang="zh-CN" altLang="en-US" sz="952" spc="-10" dirty="0">
                <a:solidFill>
                  <a:prstClr val="black"/>
                </a:solidFill>
                <a:latin typeface="微软雅黑" panose="020B0503020204020204" pitchFamily="34" charset="-122"/>
                <a:ea typeface="微软雅黑" panose="020B0503020204020204" pitchFamily="34" charset="-122"/>
                <a:cs typeface="微软雅黑"/>
              </a:rPr>
              <a:t>、智能化进行智能运维，</a:t>
            </a:r>
            <a:endParaRPr lang="en-US" altLang="zh-CN" sz="952" spc="-10" dirty="0">
              <a:solidFill>
                <a:prstClr val="black"/>
              </a:solidFill>
              <a:latin typeface="微软雅黑" panose="020B0503020204020204" pitchFamily="34" charset="-122"/>
              <a:ea typeface="微软雅黑" panose="020B0503020204020204" pitchFamily="34" charset="-122"/>
              <a:cs typeface="微软雅黑"/>
            </a:endParaRPr>
          </a:p>
          <a:p>
            <a:pPr algn="ctr" defTabSz="967405">
              <a:lnSpc>
                <a:spcPct val="120000"/>
              </a:lnSpc>
            </a:pPr>
            <a:r>
              <a:rPr lang="zh-CN" altLang="en-US" sz="952" spc="-10" dirty="0">
                <a:solidFill>
                  <a:prstClr val="black"/>
                </a:solidFill>
                <a:latin typeface="微软雅黑" panose="020B0503020204020204" pitchFamily="34" charset="-122"/>
                <a:ea typeface="微软雅黑" panose="020B0503020204020204" pitchFamily="34" charset="-122"/>
                <a:cs typeface="微软雅黑"/>
              </a:rPr>
              <a:t>智能调优等方面探索</a:t>
            </a:r>
          </a:p>
        </p:txBody>
      </p:sp>
      <p:sp>
        <p:nvSpPr>
          <p:cNvPr id="93" name="圆角矩形 149">
            <a:extLst>
              <a:ext uri="{FF2B5EF4-FFF2-40B4-BE49-F238E27FC236}">
                <a16:creationId xmlns:a16="http://schemas.microsoft.com/office/drawing/2014/main" id="{611577AC-085B-49B9-B0B6-6FA7CE8E528C}"/>
              </a:ext>
            </a:extLst>
          </p:cNvPr>
          <p:cNvSpPr/>
          <p:nvPr/>
        </p:nvSpPr>
        <p:spPr>
          <a:xfrm>
            <a:off x="8805509" y="3818527"/>
            <a:ext cx="1823396" cy="228590"/>
          </a:xfrm>
          <a:prstGeom prst="roundRect">
            <a:avLst>
              <a:gd name="adj" fmla="val 50000"/>
            </a:avLst>
          </a:prstGeom>
          <a:solidFill>
            <a:srgbClr val="2F528F"/>
          </a:solidFill>
          <a:ln w="952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164"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2030</a:t>
            </a:r>
          </a:p>
        </p:txBody>
      </p:sp>
      <p:grpSp>
        <p:nvGrpSpPr>
          <p:cNvPr id="94" name="组合 93">
            <a:extLst>
              <a:ext uri="{FF2B5EF4-FFF2-40B4-BE49-F238E27FC236}">
                <a16:creationId xmlns:a16="http://schemas.microsoft.com/office/drawing/2014/main" id="{299672A2-641B-4FAC-8B82-49C22AA551F2}"/>
              </a:ext>
            </a:extLst>
          </p:cNvPr>
          <p:cNvGrpSpPr/>
          <p:nvPr/>
        </p:nvGrpSpPr>
        <p:grpSpPr>
          <a:xfrm>
            <a:off x="8016908" y="4225763"/>
            <a:ext cx="3400596" cy="715733"/>
            <a:chOff x="720724" y="1495868"/>
            <a:chExt cx="2973918" cy="698001"/>
          </a:xfrm>
        </p:grpSpPr>
        <p:sp>
          <p:nvSpPr>
            <p:cNvPr id="95" name="矩形 94">
              <a:extLst>
                <a:ext uri="{FF2B5EF4-FFF2-40B4-BE49-F238E27FC236}">
                  <a16:creationId xmlns:a16="http://schemas.microsoft.com/office/drawing/2014/main" id="{247C02AF-9A56-4CC1-9E61-F128995A7A7F}"/>
                </a:ext>
              </a:extLst>
            </p:cNvPr>
            <p:cNvSpPr/>
            <p:nvPr/>
          </p:nvSpPr>
          <p:spPr>
            <a:xfrm>
              <a:off x="720726" y="1673669"/>
              <a:ext cx="2973916" cy="520200"/>
            </a:xfrm>
            <a:prstGeom prst="rect">
              <a:avLst/>
            </a:prstGeom>
            <a:gradFill>
              <a:gsLst>
                <a:gs pos="100000">
                  <a:srgbClr val="2F528F">
                    <a:alpha val="0"/>
                  </a:srgbClr>
                </a:gs>
                <a:gs pos="0">
                  <a:srgbClr val="2F528F">
                    <a:alpha val="10000"/>
                  </a:srgbClr>
                </a:gs>
              </a:gsLst>
              <a:lin ang="5400000" scaled="0"/>
            </a:gra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prstClr val="white"/>
                </a:solidFill>
                <a:effectLst/>
                <a:uLnTx/>
                <a:uFillTx/>
                <a:latin typeface="微软雅黑" panose="020B0503020204020204" pitchFamily="34" charset="-122"/>
                <a:ea typeface="微软雅黑" panose="020B0503020204020204" pitchFamily="34" charset="-122"/>
                <a:cs typeface="+mn-cs"/>
              </a:endParaRPr>
            </a:p>
          </p:txBody>
        </p:sp>
        <p:grpSp>
          <p:nvGrpSpPr>
            <p:cNvPr id="96" name="组合 95">
              <a:extLst>
                <a:ext uri="{FF2B5EF4-FFF2-40B4-BE49-F238E27FC236}">
                  <a16:creationId xmlns:a16="http://schemas.microsoft.com/office/drawing/2014/main" id="{B3C68660-F033-4E40-9B91-69FE350339AD}"/>
                </a:ext>
              </a:extLst>
            </p:cNvPr>
            <p:cNvGrpSpPr/>
            <p:nvPr/>
          </p:nvGrpSpPr>
          <p:grpSpPr>
            <a:xfrm>
              <a:off x="720724" y="1495868"/>
              <a:ext cx="2973918" cy="232211"/>
              <a:chOff x="698381" y="2224722"/>
              <a:chExt cx="10800000" cy="232211"/>
            </a:xfrm>
          </p:grpSpPr>
          <p:grpSp>
            <p:nvGrpSpPr>
              <p:cNvPr id="97" name="组合 96">
                <a:extLst>
                  <a:ext uri="{FF2B5EF4-FFF2-40B4-BE49-F238E27FC236}">
                    <a16:creationId xmlns:a16="http://schemas.microsoft.com/office/drawing/2014/main" id="{499B9F2E-EEB0-4A0A-BC88-F20F35A02732}"/>
                  </a:ext>
                </a:extLst>
              </p:cNvPr>
              <p:cNvGrpSpPr/>
              <p:nvPr/>
            </p:nvGrpSpPr>
            <p:grpSpPr>
              <a:xfrm>
                <a:off x="698381" y="2224722"/>
                <a:ext cx="10800000" cy="232211"/>
                <a:chOff x="698381" y="2224722"/>
                <a:chExt cx="10800000" cy="232211"/>
              </a:xfrm>
            </p:grpSpPr>
            <p:sp>
              <p:nvSpPr>
                <p:cNvPr id="99" name="梯形 98">
                  <a:extLst>
                    <a:ext uri="{FF2B5EF4-FFF2-40B4-BE49-F238E27FC236}">
                      <a16:creationId xmlns:a16="http://schemas.microsoft.com/office/drawing/2014/main" id="{A0764023-BA1C-4C4B-8B45-C838ABDB6D33}"/>
                    </a:ext>
                  </a:extLst>
                </p:cNvPr>
                <p:cNvSpPr/>
                <p:nvPr/>
              </p:nvSpPr>
              <p:spPr>
                <a:xfrm>
                  <a:off x="959731" y="2276933"/>
                  <a:ext cx="10277304" cy="180000"/>
                </a:xfrm>
                <a:prstGeom prst="trapezoid">
                  <a:avLst>
                    <a:gd name="adj" fmla="val 305642"/>
                  </a:avLst>
                </a:prstGeom>
                <a:gradFill>
                  <a:gsLst>
                    <a:gs pos="27000">
                      <a:srgbClr val="2F528F">
                        <a:alpha val="0"/>
                      </a:srgbClr>
                    </a:gs>
                    <a:gs pos="100000">
                      <a:srgbClr val="2F528F">
                        <a:alpha val="10000"/>
                      </a:srgbClr>
                    </a:gs>
                  </a:gsLst>
                  <a:lin ang="5400000" scaled="0"/>
                </a:gradFill>
                <a:ln w="3175" cap="flat" cmpd="sng" algn="ctr">
                  <a:noFill/>
                  <a:prstDash val="solid"/>
                  <a:miter lim="800000"/>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317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sp>
              <p:nvSpPr>
                <p:cNvPr id="100" name="梯形 99">
                  <a:extLst>
                    <a:ext uri="{FF2B5EF4-FFF2-40B4-BE49-F238E27FC236}">
                      <a16:creationId xmlns:a16="http://schemas.microsoft.com/office/drawing/2014/main" id="{F91BEDA4-4BA3-4FBC-BBF1-8C710B45B049}"/>
                    </a:ext>
                  </a:extLst>
                </p:cNvPr>
                <p:cNvSpPr/>
                <p:nvPr/>
              </p:nvSpPr>
              <p:spPr>
                <a:xfrm>
                  <a:off x="698381" y="2224722"/>
                  <a:ext cx="10800000" cy="180000"/>
                </a:xfrm>
                <a:prstGeom prst="trapezoid">
                  <a:avLst>
                    <a:gd name="adj" fmla="val 305642"/>
                  </a:avLst>
                </a:prstGeom>
                <a:gradFill>
                  <a:gsLst>
                    <a:gs pos="0">
                      <a:srgbClr val="2F528F">
                        <a:alpha val="0"/>
                      </a:srgbClr>
                    </a:gs>
                    <a:gs pos="100000">
                      <a:srgbClr val="2F528F">
                        <a:alpha val="20000"/>
                      </a:srgbClr>
                    </a:gs>
                  </a:gsLst>
                  <a:lin ang="5400000" scaled="0"/>
                </a:gradFill>
                <a:ln w="12700" cap="rnd" cmpd="sng" algn="ctr">
                  <a:gradFill>
                    <a:gsLst>
                      <a:gs pos="100000">
                        <a:sysClr val="window" lastClr="FFFFFF">
                          <a:alpha val="30000"/>
                        </a:sysClr>
                      </a:gs>
                      <a:gs pos="0">
                        <a:sysClr val="window" lastClr="FFFFFF">
                          <a:alpha val="0"/>
                        </a:sysClr>
                      </a:gs>
                    </a:gsLst>
                    <a:lin ang="5400000" scaled="0"/>
                  </a:gradFill>
                  <a:prstDash val="solid"/>
                  <a:round/>
                </a:ln>
                <a:effectLst/>
              </p:spPr>
              <p:txBody>
                <a:bodyPr lIns="0" tIns="0" rIns="0" bIns="0" rtlCol="0" anchor="ctr"/>
                <a:lstStyle/>
                <a:p>
                  <a:pPr marL="0" marR="0" lvl="0" indent="0" algn="ctr" defTabSz="967710" eaLnBrk="1" fontAlgn="auto" latinLnBrk="0" hangingPunct="1">
                    <a:lnSpc>
                      <a:spcPct val="100000"/>
                    </a:lnSpc>
                    <a:spcBef>
                      <a:spcPts val="0"/>
                    </a:spcBef>
                    <a:spcAft>
                      <a:spcPts val="0"/>
                    </a:spcAft>
                    <a:buClrTx/>
                    <a:buSzTx/>
                    <a:buFontTx/>
                    <a:buNone/>
                    <a:tabLst/>
                    <a:defRPr/>
                  </a:pPr>
                  <a:endParaRPr kumimoji="0" lang="zh-CN" altLang="en-US" sz="1905" b="0" i="0" u="none" strike="noStrike" kern="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Arial" pitchFamily="34" charset="0"/>
                  </a:endParaRPr>
                </a:p>
              </p:txBody>
            </p:sp>
          </p:grpSp>
          <p:cxnSp>
            <p:nvCxnSpPr>
              <p:cNvPr id="98" name="直接连接符 97">
                <a:extLst>
                  <a:ext uri="{FF2B5EF4-FFF2-40B4-BE49-F238E27FC236}">
                    <a16:creationId xmlns:a16="http://schemas.microsoft.com/office/drawing/2014/main" id="{04AA4240-BF26-4031-9124-AFF9CB1EB139}"/>
                  </a:ext>
                </a:extLst>
              </p:cNvPr>
              <p:cNvCxnSpPr/>
              <p:nvPr/>
            </p:nvCxnSpPr>
            <p:spPr>
              <a:xfrm>
                <a:off x="4928381" y="2404722"/>
                <a:ext cx="2340000" cy="0"/>
              </a:xfrm>
              <a:prstGeom prst="line">
                <a:avLst/>
              </a:prstGeom>
              <a:noFill/>
              <a:ln w="12700" cap="flat" cmpd="sng" algn="ctr">
                <a:solidFill>
                  <a:srgbClr val="2F528F"/>
                </a:solidFill>
                <a:prstDash val="solid"/>
                <a:miter lim="800000"/>
              </a:ln>
              <a:effectLst/>
            </p:spPr>
          </p:cxnSp>
        </p:grpSp>
      </p:grpSp>
      <p:sp>
        <p:nvSpPr>
          <p:cNvPr id="101" name="矩形 50">
            <a:extLst>
              <a:ext uri="{FF2B5EF4-FFF2-40B4-BE49-F238E27FC236}">
                <a16:creationId xmlns:a16="http://schemas.microsoft.com/office/drawing/2014/main" id="{51A1640E-4AE7-4557-BC17-06BE57DEBEBB}"/>
              </a:ext>
            </a:extLst>
          </p:cNvPr>
          <p:cNvSpPr/>
          <p:nvPr/>
        </p:nvSpPr>
        <p:spPr>
          <a:xfrm>
            <a:off x="9228632" y="4123396"/>
            <a:ext cx="977151" cy="195438"/>
          </a:xfrm>
          <a:prstGeom prst="rect">
            <a:avLst/>
          </a:prstGeom>
          <a:noFill/>
          <a:ln w="12700" cap="flat" cmpd="sng" algn="ctr">
            <a:noFill/>
            <a:prstDash val="solid"/>
            <a:miter lim="800000"/>
          </a:ln>
          <a:effectLst/>
        </p:spPr>
        <p:txBody>
          <a:bodyPr wrap="square" lIns="0" tIns="0" rIns="0" bIns="0" rtlCol="0" anchor="ctr">
            <a:spAutoFit/>
          </a:bodyPr>
          <a:lstStyle/>
          <a:p>
            <a:pPr algn="ctr" defTabSz="967405">
              <a:defRPr/>
            </a:pPr>
            <a:r>
              <a:rPr lang="zh-CN" altLang="en-US" sz="1270" b="1" kern="0" dirty="0">
                <a:solidFill>
                  <a:srgbClr val="2F528F"/>
                </a:solidFill>
                <a:latin typeface="微软雅黑" panose="020B0503020204020204" pitchFamily="34" charset="-122"/>
                <a:ea typeface="微软雅黑" panose="020B0503020204020204" pitchFamily="34" charset="-122"/>
              </a:rPr>
              <a:t>演进与创新</a:t>
            </a:r>
          </a:p>
        </p:txBody>
      </p:sp>
      <p:sp>
        <p:nvSpPr>
          <p:cNvPr id="102" name="object 5">
            <a:extLst>
              <a:ext uri="{FF2B5EF4-FFF2-40B4-BE49-F238E27FC236}">
                <a16:creationId xmlns:a16="http://schemas.microsoft.com/office/drawing/2014/main" id="{C349C14E-C822-4A51-9CDD-EF228717A708}"/>
              </a:ext>
            </a:extLst>
          </p:cNvPr>
          <p:cNvSpPr txBox="1"/>
          <p:nvPr/>
        </p:nvSpPr>
        <p:spPr>
          <a:xfrm>
            <a:off x="8364713" y="4582824"/>
            <a:ext cx="2704986" cy="340350"/>
          </a:xfrm>
          <a:prstGeom prst="rect">
            <a:avLst/>
          </a:prstGeom>
        </p:spPr>
        <p:txBody>
          <a:bodyPr vert="horz" wrap="square" lIns="0" tIns="0" rIns="0" bIns="0" rtlCol="0">
            <a:spAutoFit/>
          </a:bodyPr>
          <a:lstStyle/>
          <a:p>
            <a:pPr algn="ctr" defTabSz="967405">
              <a:lnSpc>
                <a:spcPct val="120000"/>
              </a:lnSpc>
            </a:pPr>
            <a:r>
              <a:rPr lang="zh-CN" altLang="en-US" sz="952" spc="-10" dirty="0">
                <a:solidFill>
                  <a:prstClr val="black"/>
                </a:solidFill>
                <a:latin typeface="微软雅黑" panose="020B0503020204020204" pitchFamily="34" charset="-122"/>
                <a:ea typeface="微软雅黑" panose="020B0503020204020204" pitchFamily="34" charset="-122"/>
                <a:cs typeface="微软雅黑"/>
              </a:rPr>
              <a:t>结合新的硬件，架构、</a:t>
            </a:r>
          </a:p>
          <a:p>
            <a:pPr algn="ctr" defTabSz="967405">
              <a:lnSpc>
                <a:spcPct val="120000"/>
              </a:lnSpc>
            </a:pPr>
            <a:r>
              <a:rPr lang="zh-CN" altLang="en-US" sz="952" spc="-10" dirty="0">
                <a:solidFill>
                  <a:prstClr val="black"/>
                </a:solidFill>
                <a:latin typeface="微软雅黑" panose="020B0503020204020204" pitchFamily="34" charset="-122"/>
                <a:ea typeface="微软雅黑" panose="020B0503020204020204" pitchFamily="34" charset="-122"/>
                <a:cs typeface="微软雅黑"/>
              </a:rPr>
              <a:t>软件、算法等方面进行持续创新</a:t>
            </a:r>
          </a:p>
        </p:txBody>
      </p:sp>
      <p:sp>
        <p:nvSpPr>
          <p:cNvPr id="103" name="圆角矩形 162">
            <a:extLst>
              <a:ext uri="{FF2B5EF4-FFF2-40B4-BE49-F238E27FC236}">
                <a16:creationId xmlns:a16="http://schemas.microsoft.com/office/drawing/2014/main" id="{F36AD7CB-0435-4842-A0A1-6B396E93A606}"/>
              </a:ext>
            </a:extLst>
          </p:cNvPr>
          <p:cNvSpPr/>
          <p:nvPr/>
        </p:nvSpPr>
        <p:spPr>
          <a:xfrm>
            <a:off x="6387450" y="3818527"/>
            <a:ext cx="1823396" cy="228590"/>
          </a:xfrm>
          <a:prstGeom prst="roundRect">
            <a:avLst>
              <a:gd name="adj" fmla="val 50000"/>
            </a:avLst>
          </a:prstGeom>
          <a:solidFill>
            <a:srgbClr val="2F528F"/>
          </a:solidFill>
          <a:ln w="9525"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164" b="0"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2026</a:t>
            </a:r>
          </a:p>
        </p:txBody>
      </p:sp>
      <p:grpSp>
        <p:nvGrpSpPr>
          <p:cNvPr id="104" name="组合 103">
            <a:extLst>
              <a:ext uri="{FF2B5EF4-FFF2-40B4-BE49-F238E27FC236}">
                <a16:creationId xmlns:a16="http://schemas.microsoft.com/office/drawing/2014/main" id="{78253841-E125-427D-BB4E-1E5CC9F2D855}"/>
              </a:ext>
            </a:extLst>
          </p:cNvPr>
          <p:cNvGrpSpPr/>
          <p:nvPr/>
        </p:nvGrpSpPr>
        <p:grpSpPr>
          <a:xfrm>
            <a:off x="1882338" y="2546981"/>
            <a:ext cx="1161385" cy="1161385"/>
            <a:chOff x="3512377" y="1622200"/>
            <a:chExt cx="2043427" cy="2043429"/>
          </a:xfrm>
        </p:grpSpPr>
        <p:sp>
          <p:nvSpPr>
            <p:cNvPr id="105" name="椭圆 104">
              <a:extLst>
                <a:ext uri="{FF2B5EF4-FFF2-40B4-BE49-F238E27FC236}">
                  <a16:creationId xmlns:a16="http://schemas.microsoft.com/office/drawing/2014/main" id="{67386359-679B-4376-932E-C11E3A1DEDEF}"/>
                </a:ext>
              </a:extLst>
            </p:cNvPr>
            <p:cNvSpPr/>
            <p:nvPr/>
          </p:nvSpPr>
          <p:spPr>
            <a:xfrm>
              <a:off x="3512377" y="1622201"/>
              <a:ext cx="2043427" cy="2043428"/>
            </a:xfrm>
            <a:prstGeom prst="ellipse">
              <a:avLst/>
            </a:prstGeom>
            <a:gradFill flip="none" rotWithShape="1">
              <a:gsLst>
                <a:gs pos="0">
                  <a:srgbClr val="232323">
                    <a:lumMod val="50000"/>
                    <a:lumOff val="50000"/>
                    <a:alpha val="34000"/>
                  </a:srgbClr>
                </a:gs>
                <a:gs pos="64000">
                  <a:srgbClr val="FFFFFF"/>
                </a:gs>
              </a:gsLst>
              <a:lin ang="2700000" scaled="1"/>
              <a:tileRect/>
            </a:gradFill>
            <a:ln w="38100" cap="flat" cmpd="sng" algn="ctr">
              <a:noFill/>
              <a:prstDash val="solid"/>
              <a:miter lim="800000"/>
            </a:ln>
            <a:effectLst>
              <a:outerShdw blurRad="431800" sx="98000" sy="98000" algn="ctr" rotWithShape="0">
                <a:prstClr val="black">
                  <a:alpha val="10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06" name="椭圆 105">
              <a:extLst>
                <a:ext uri="{FF2B5EF4-FFF2-40B4-BE49-F238E27FC236}">
                  <a16:creationId xmlns:a16="http://schemas.microsoft.com/office/drawing/2014/main" id="{4FCC0022-D4BE-4A08-8C2C-BCFC3382B120}"/>
                </a:ext>
              </a:extLst>
            </p:cNvPr>
            <p:cNvSpPr/>
            <p:nvPr/>
          </p:nvSpPr>
          <p:spPr>
            <a:xfrm>
              <a:off x="3512377" y="1622200"/>
              <a:ext cx="2043427" cy="2043428"/>
            </a:xfrm>
            <a:prstGeom prst="ellipse">
              <a:avLst/>
            </a:prstGeom>
            <a:gradFill flip="none" rotWithShape="1">
              <a:gsLst>
                <a:gs pos="0">
                  <a:sysClr val="window" lastClr="FFFFFF">
                    <a:lumMod val="95000"/>
                  </a:sysClr>
                </a:gs>
                <a:gs pos="16000">
                  <a:srgbClr val="FFFFFF"/>
                </a:gs>
              </a:gsLst>
              <a:lin ang="2700000" scaled="1"/>
              <a:tileRect/>
            </a:gradFill>
            <a:ln w="12700" cap="flat" cmpd="sng" algn="ctr">
              <a:solidFill>
                <a:srgbClr val="FFFFFF"/>
              </a:solidFill>
              <a:prstDash val="solid"/>
              <a:miter lim="800000"/>
            </a:ln>
            <a:effectLst>
              <a:innerShdw blurRad="381000">
                <a:sysClr val="window" lastClr="FFFFFF">
                  <a:lumMod val="65000"/>
                  <a:alpha val="41000"/>
                </a:sysClr>
              </a:inn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07" name="椭圆 106">
              <a:extLst>
                <a:ext uri="{FF2B5EF4-FFF2-40B4-BE49-F238E27FC236}">
                  <a16:creationId xmlns:a16="http://schemas.microsoft.com/office/drawing/2014/main" id="{F2CFD235-B006-443E-8F87-48877DA5EA98}"/>
                </a:ext>
              </a:extLst>
            </p:cNvPr>
            <p:cNvSpPr/>
            <p:nvPr/>
          </p:nvSpPr>
          <p:spPr>
            <a:xfrm>
              <a:off x="3717624" y="1827450"/>
              <a:ext cx="1632933" cy="1632932"/>
            </a:xfrm>
            <a:prstGeom prst="ellipse">
              <a:avLst/>
            </a:prstGeom>
            <a:gradFill flip="none" rotWithShape="1">
              <a:gsLst>
                <a:gs pos="0">
                  <a:srgbClr val="232323">
                    <a:lumMod val="25000"/>
                    <a:lumOff val="75000"/>
                  </a:srgbClr>
                </a:gs>
                <a:gs pos="64000">
                  <a:srgbClr val="FFFFFF"/>
                </a:gs>
              </a:gsLst>
              <a:lin ang="2700000" scaled="1"/>
              <a:tileRect/>
            </a:gradFill>
            <a:ln w="19050" cap="flat" cmpd="sng" algn="ctr">
              <a:solidFill>
                <a:srgbClr val="FFFFFF"/>
              </a:solidFill>
              <a:prstDash val="solid"/>
              <a:miter lim="800000"/>
            </a:ln>
            <a:effectLst>
              <a:outerShdw blurRad="50800" dist="38100" dir="2700000" algn="tl" rotWithShape="0">
                <a:prstClr val="black">
                  <a:alpha val="16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grpSp>
      <p:grpSp>
        <p:nvGrpSpPr>
          <p:cNvPr id="108" name="组合 107">
            <a:extLst>
              <a:ext uri="{FF2B5EF4-FFF2-40B4-BE49-F238E27FC236}">
                <a16:creationId xmlns:a16="http://schemas.microsoft.com/office/drawing/2014/main" id="{05E1BF47-5300-40F4-8E26-3447E4C917EA}"/>
              </a:ext>
            </a:extLst>
          </p:cNvPr>
          <p:cNvGrpSpPr/>
          <p:nvPr/>
        </p:nvGrpSpPr>
        <p:grpSpPr>
          <a:xfrm>
            <a:off x="5509427" y="2546981"/>
            <a:ext cx="1161385" cy="1161385"/>
            <a:chOff x="3512377" y="1622200"/>
            <a:chExt cx="2043427" cy="2043429"/>
          </a:xfrm>
        </p:grpSpPr>
        <p:sp>
          <p:nvSpPr>
            <p:cNvPr id="109" name="椭圆 108">
              <a:extLst>
                <a:ext uri="{FF2B5EF4-FFF2-40B4-BE49-F238E27FC236}">
                  <a16:creationId xmlns:a16="http://schemas.microsoft.com/office/drawing/2014/main" id="{BEE0195D-8055-44D2-B5B1-61E78DFEBA8F}"/>
                </a:ext>
              </a:extLst>
            </p:cNvPr>
            <p:cNvSpPr/>
            <p:nvPr/>
          </p:nvSpPr>
          <p:spPr>
            <a:xfrm>
              <a:off x="3512377" y="1622201"/>
              <a:ext cx="2043427" cy="2043428"/>
            </a:xfrm>
            <a:prstGeom prst="ellipse">
              <a:avLst/>
            </a:prstGeom>
            <a:gradFill flip="none" rotWithShape="1">
              <a:gsLst>
                <a:gs pos="0">
                  <a:srgbClr val="232323">
                    <a:lumMod val="50000"/>
                    <a:lumOff val="50000"/>
                    <a:alpha val="34000"/>
                  </a:srgbClr>
                </a:gs>
                <a:gs pos="64000">
                  <a:srgbClr val="FFFFFF"/>
                </a:gs>
              </a:gsLst>
              <a:lin ang="2700000" scaled="1"/>
              <a:tileRect/>
            </a:gradFill>
            <a:ln w="38100" cap="flat" cmpd="sng" algn="ctr">
              <a:noFill/>
              <a:prstDash val="solid"/>
              <a:miter lim="800000"/>
            </a:ln>
            <a:effectLst>
              <a:outerShdw blurRad="431800" sx="98000" sy="98000" algn="ctr" rotWithShape="0">
                <a:prstClr val="black">
                  <a:alpha val="10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10" name="椭圆 109">
              <a:extLst>
                <a:ext uri="{FF2B5EF4-FFF2-40B4-BE49-F238E27FC236}">
                  <a16:creationId xmlns:a16="http://schemas.microsoft.com/office/drawing/2014/main" id="{117482E5-08B1-4059-BC5E-B300C5C064F7}"/>
                </a:ext>
              </a:extLst>
            </p:cNvPr>
            <p:cNvSpPr/>
            <p:nvPr/>
          </p:nvSpPr>
          <p:spPr>
            <a:xfrm>
              <a:off x="3512377" y="1622200"/>
              <a:ext cx="2043427" cy="2043428"/>
            </a:xfrm>
            <a:prstGeom prst="ellipse">
              <a:avLst/>
            </a:prstGeom>
            <a:gradFill flip="none" rotWithShape="1">
              <a:gsLst>
                <a:gs pos="0">
                  <a:sysClr val="window" lastClr="FFFFFF">
                    <a:lumMod val="95000"/>
                  </a:sysClr>
                </a:gs>
                <a:gs pos="16000">
                  <a:srgbClr val="FFFFFF"/>
                </a:gs>
              </a:gsLst>
              <a:lin ang="2700000" scaled="1"/>
              <a:tileRect/>
            </a:gradFill>
            <a:ln w="12700" cap="flat" cmpd="sng" algn="ctr">
              <a:solidFill>
                <a:srgbClr val="FFFFFF"/>
              </a:solidFill>
              <a:prstDash val="solid"/>
              <a:miter lim="800000"/>
            </a:ln>
            <a:effectLst>
              <a:innerShdw blurRad="381000">
                <a:sysClr val="window" lastClr="FFFFFF">
                  <a:lumMod val="65000"/>
                  <a:alpha val="41000"/>
                </a:sysClr>
              </a:inn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11" name="椭圆 110">
              <a:extLst>
                <a:ext uri="{FF2B5EF4-FFF2-40B4-BE49-F238E27FC236}">
                  <a16:creationId xmlns:a16="http://schemas.microsoft.com/office/drawing/2014/main" id="{5DCCA4A2-DB60-4A1A-B798-F2AA761F50F0}"/>
                </a:ext>
              </a:extLst>
            </p:cNvPr>
            <p:cNvSpPr/>
            <p:nvPr/>
          </p:nvSpPr>
          <p:spPr>
            <a:xfrm>
              <a:off x="3717624" y="1827450"/>
              <a:ext cx="1632933" cy="1632932"/>
            </a:xfrm>
            <a:prstGeom prst="ellipse">
              <a:avLst/>
            </a:prstGeom>
            <a:gradFill flip="none" rotWithShape="1">
              <a:gsLst>
                <a:gs pos="0">
                  <a:srgbClr val="232323">
                    <a:lumMod val="25000"/>
                    <a:lumOff val="75000"/>
                  </a:srgbClr>
                </a:gs>
                <a:gs pos="64000">
                  <a:srgbClr val="FFFFFF"/>
                </a:gs>
              </a:gsLst>
              <a:lin ang="2700000" scaled="1"/>
              <a:tileRect/>
            </a:gradFill>
            <a:ln w="19050" cap="flat" cmpd="sng" algn="ctr">
              <a:solidFill>
                <a:srgbClr val="FFFFFF"/>
              </a:solidFill>
              <a:prstDash val="solid"/>
              <a:miter lim="800000"/>
            </a:ln>
            <a:effectLst>
              <a:outerShdw blurRad="50800" dist="38100" dir="2700000" algn="tl" rotWithShape="0">
                <a:prstClr val="black">
                  <a:alpha val="16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grpSp>
      <p:grpSp>
        <p:nvGrpSpPr>
          <p:cNvPr id="112" name="组合 111">
            <a:extLst>
              <a:ext uri="{FF2B5EF4-FFF2-40B4-BE49-F238E27FC236}">
                <a16:creationId xmlns:a16="http://schemas.microsoft.com/office/drawing/2014/main" id="{FF31828C-6598-4593-99B0-F3496FBA1B37}"/>
              </a:ext>
            </a:extLst>
          </p:cNvPr>
          <p:cNvGrpSpPr/>
          <p:nvPr/>
        </p:nvGrpSpPr>
        <p:grpSpPr>
          <a:xfrm>
            <a:off x="9136514" y="2546981"/>
            <a:ext cx="1161385" cy="1161385"/>
            <a:chOff x="3512377" y="1622200"/>
            <a:chExt cx="2043427" cy="2043429"/>
          </a:xfrm>
        </p:grpSpPr>
        <p:sp>
          <p:nvSpPr>
            <p:cNvPr id="113" name="椭圆 112">
              <a:extLst>
                <a:ext uri="{FF2B5EF4-FFF2-40B4-BE49-F238E27FC236}">
                  <a16:creationId xmlns:a16="http://schemas.microsoft.com/office/drawing/2014/main" id="{E828C934-BC14-492E-8F3F-CCB5CF353A85}"/>
                </a:ext>
              </a:extLst>
            </p:cNvPr>
            <p:cNvSpPr/>
            <p:nvPr/>
          </p:nvSpPr>
          <p:spPr>
            <a:xfrm>
              <a:off x="3512377" y="1622201"/>
              <a:ext cx="2043427" cy="2043428"/>
            </a:xfrm>
            <a:prstGeom prst="ellipse">
              <a:avLst/>
            </a:prstGeom>
            <a:gradFill flip="none" rotWithShape="1">
              <a:gsLst>
                <a:gs pos="0">
                  <a:srgbClr val="232323">
                    <a:lumMod val="50000"/>
                    <a:lumOff val="50000"/>
                    <a:alpha val="34000"/>
                  </a:srgbClr>
                </a:gs>
                <a:gs pos="64000">
                  <a:srgbClr val="FFFFFF"/>
                </a:gs>
              </a:gsLst>
              <a:lin ang="2700000" scaled="1"/>
              <a:tileRect/>
            </a:gradFill>
            <a:ln w="38100" cap="flat" cmpd="sng" algn="ctr">
              <a:noFill/>
              <a:prstDash val="solid"/>
              <a:miter lim="800000"/>
            </a:ln>
            <a:effectLst>
              <a:outerShdw blurRad="431800" sx="98000" sy="98000" algn="ctr" rotWithShape="0">
                <a:prstClr val="black">
                  <a:alpha val="10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14" name="椭圆 113">
              <a:extLst>
                <a:ext uri="{FF2B5EF4-FFF2-40B4-BE49-F238E27FC236}">
                  <a16:creationId xmlns:a16="http://schemas.microsoft.com/office/drawing/2014/main" id="{B75FEEAB-DB76-4BF4-8BE4-FFD1D8D0F031}"/>
                </a:ext>
              </a:extLst>
            </p:cNvPr>
            <p:cNvSpPr/>
            <p:nvPr/>
          </p:nvSpPr>
          <p:spPr>
            <a:xfrm>
              <a:off x="3512377" y="1622200"/>
              <a:ext cx="2043427" cy="2043428"/>
            </a:xfrm>
            <a:prstGeom prst="ellipse">
              <a:avLst/>
            </a:prstGeom>
            <a:gradFill flip="none" rotWithShape="1">
              <a:gsLst>
                <a:gs pos="0">
                  <a:sysClr val="window" lastClr="FFFFFF">
                    <a:lumMod val="95000"/>
                  </a:sysClr>
                </a:gs>
                <a:gs pos="16000">
                  <a:srgbClr val="FFFFFF"/>
                </a:gs>
              </a:gsLst>
              <a:lin ang="2700000" scaled="1"/>
              <a:tileRect/>
            </a:gradFill>
            <a:ln w="12700" cap="flat" cmpd="sng" algn="ctr">
              <a:solidFill>
                <a:srgbClr val="FFFFFF"/>
              </a:solidFill>
              <a:prstDash val="solid"/>
              <a:miter lim="800000"/>
            </a:ln>
            <a:effectLst>
              <a:innerShdw blurRad="381000">
                <a:sysClr val="window" lastClr="FFFFFF">
                  <a:lumMod val="65000"/>
                  <a:alpha val="41000"/>
                </a:sysClr>
              </a:inn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sp>
          <p:nvSpPr>
            <p:cNvPr id="115" name="椭圆 114">
              <a:extLst>
                <a:ext uri="{FF2B5EF4-FFF2-40B4-BE49-F238E27FC236}">
                  <a16:creationId xmlns:a16="http://schemas.microsoft.com/office/drawing/2014/main" id="{FC69CF5A-989E-441C-A68E-A3F756D5BE60}"/>
                </a:ext>
              </a:extLst>
            </p:cNvPr>
            <p:cNvSpPr/>
            <p:nvPr/>
          </p:nvSpPr>
          <p:spPr>
            <a:xfrm>
              <a:off x="3717624" y="1827450"/>
              <a:ext cx="1632933" cy="1632932"/>
            </a:xfrm>
            <a:prstGeom prst="ellipse">
              <a:avLst/>
            </a:prstGeom>
            <a:gradFill flip="none" rotWithShape="1">
              <a:gsLst>
                <a:gs pos="0">
                  <a:srgbClr val="232323">
                    <a:lumMod val="25000"/>
                    <a:lumOff val="75000"/>
                  </a:srgbClr>
                </a:gs>
                <a:gs pos="64000">
                  <a:srgbClr val="FFFFFF"/>
                </a:gs>
              </a:gsLst>
              <a:lin ang="2700000" scaled="1"/>
              <a:tileRect/>
            </a:gradFill>
            <a:ln w="19050" cap="flat" cmpd="sng" algn="ctr">
              <a:solidFill>
                <a:srgbClr val="FFFFFF"/>
              </a:solidFill>
              <a:prstDash val="solid"/>
              <a:miter lim="800000"/>
            </a:ln>
            <a:effectLst>
              <a:outerShdw blurRad="50800" dist="38100" dir="2700000" algn="tl" rotWithShape="0">
                <a:prstClr val="black">
                  <a:alpha val="16000"/>
                </a:prstClr>
              </a:outerShdw>
            </a:effectLst>
          </p:spPr>
          <p:txBody>
            <a:bodyPr rot="0" spcFirstLastPara="0" vertOverflow="overflow" horzOverflow="overflow" vert="horz" wrap="square" lIns="96732" tIns="48366" rIns="96732" bIns="48366" numCol="1" spcCol="0" rtlCol="0" fromWordArt="0" anchor="ctr" anchorCtr="0" forceAA="0" compatLnSpc="1">
              <a:prstTxWarp prst="textNoShape">
                <a:avLst/>
              </a:prstTxWarp>
              <a:noAutofit/>
            </a:bodyPr>
            <a:lstStyle/>
            <a:p>
              <a:pPr algn="ctr" defTabSz="967405">
                <a:defRPr/>
              </a:pPr>
              <a:endParaRPr lang="zh-CN" altLang="en-US" sz="1904" kern="0">
                <a:solidFill>
                  <a:srgbClr val="666666"/>
                </a:solidFill>
                <a:latin typeface="微软雅黑" panose="020B0503020204020204" pitchFamily="34" charset="-122"/>
                <a:ea typeface="微软雅黑" panose="020B0503020204020204" pitchFamily="34" charset="-122"/>
              </a:endParaRPr>
            </a:p>
          </p:txBody>
        </p:sp>
      </p:grpSp>
      <p:sp>
        <p:nvSpPr>
          <p:cNvPr id="116" name="iṣ1íḋe">
            <a:extLst>
              <a:ext uri="{FF2B5EF4-FFF2-40B4-BE49-F238E27FC236}">
                <a16:creationId xmlns:a16="http://schemas.microsoft.com/office/drawing/2014/main" id="{DBF34400-F7DF-4C06-A7A5-88A9F568EBA5}"/>
              </a:ext>
            </a:extLst>
          </p:cNvPr>
          <p:cNvSpPr/>
          <p:nvPr/>
        </p:nvSpPr>
        <p:spPr>
          <a:xfrm flipH="1">
            <a:off x="2279816" y="3168473"/>
            <a:ext cx="366431" cy="293029"/>
          </a:xfrm>
          <a:prstGeom prst="rect">
            <a:avLst/>
          </a:prstGeom>
        </p:spPr>
        <p:txBody>
          <a:bodyPr wrap="square" lIns="0" tIns="0" rIns="0" bIns="0" anchor="ctr">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客户为</a:t>
            </a:r>
            <a:endParaRPr lang="en-US" altLang="zh-CN" sz="952" b="1" dirty="0">
              <a:solidFill>
                <a:srgbClr val="2F528F"/>
              </a:solidFill>
              <a:latin typeface="微软雅黑" panose="020B0503020204020204" pitchFamily="34" charset="-122"/>
              <a:ea typeface="微软雅黑" panose="020B0503020204020204" pitchFamily="34" charset="-122"/>
              <a:cs typeface="Microsoft YaHei" charset="-122"/>
            </a:endParaRPr>
          </a:p>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中心</a:t>
            </a:r>
          </a:p>
        </p:txBody>
      </p:sp>
      <p:sp>
        <p:nvSpPr>
          <p:cNvPr id="117" name="iṣ1íḋe">
            <a:extLst>
              <a:ext uri="{FF2B5EF4-FFF2-40B4-BE49-F238E27FC236}">
                <a16:creationId xmlns:a16="http://schemas.microsoft.com/office/drawing/2014/main" id="{51D0A7FF-CF90-4026-87F9-D410566B5BEB}"/>
              </a:ext>
            </a:extLst>
          </p:cNvPr>
          <p:cNvSpPr/>
          <p:nvPr/>
        </p:nvSpPr>
        <p:spPr>
          <a:xfrm flipH="1">
            <a:off x="5845832" y="3168473"/>
            <a:ext cx="488575" cy="293029"/>
          </a:xfrm>
          <a:prstGeom prst="rect">
            <a:avLst/>
          </a:prstGeom>
        </p:spPr>
        <p:txBody>
          <a:bodyPr wrap="square" lIns="0" tIns="0" rIns="0" bIns="0" anchor="ctr">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深耕技术</a:t>
            </a:r>
            <a:endParaRPr lang="en-US" altLang="zh-CN" sz="952" b="1" dirty="0">
              <a:solidFill>
                <a:srgbClr val="2F528F"/>
              </a:solidFill>
              <a:latin typeface="微软雅黑" panose="020B0503020204020204" pitchFamily="34" charset="-122"/>
              <a:ea typeface="微软雅黑" panose="020B0503020204020204" pitchFamily="34" charset="-122"/>
              <a:cs typeface="Microsoft YaHei" charset="-122"/>
            </a:endParaRPr>
          </a:p>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与特性</a:t>
            </a:r>
          </a:p>
        </p:txBody>
      </p:sp>
      <p:sp>
        <p:nvSpPr>
          <p:cNvPr id="118" name="iṣ1íḋe">
            <a:extLst>
              <a:ext uri="{FF2B5EF4-FFF2-40B4-BE49-F238E27FC236}">
                <a16:creationId xmlns:a16="http://schemas.microsoft.com/office/drawing/2014/main" id="{B6D4A2ED-CEAC-49B3-B35D-9114F6D20CC4}"/>
              </a:ext>
            </a:extLst>
          </p:cNvPr>
          <p:cNvSpPr/>
          <p:nvPr/>
        </p:nvSpPr>
        <p:spPr>
          <a:xfrm flipH="1">
            <a:off x="9472920" y="3168473"/>
            <a:ext cx="488575" cy="293029"/>
          </a:xfrm>
          <a:prstGeom prst="rect">
            <a:avLst/>
          </a:prstGeom>
        </p:spPr>
        <p:txBody>
          <a:bodyPr wrap="square" lIns="0" tIns="0" rIns="0" bIns="0" anchor="ctr">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系统持续</a:t>
            </a:r>
            <a:endParaRPr lang="en-US" altLang="zh-CN" sz="952" b="1" dirty="0">
              <a:solidFill>
                <a:srgbClr val="2F528F"/>
              </a:solidFill>
              <a:latin typeface="微软雅黑" panose="020B0503020204020204" pitchFamily="34" charset="-122"/>
              <a:ea typeface="微软雅黑" panose="020B0503020204020204" pitchFamily="34" charset="-122"/>
              <a:cs typeface="Microsoft YaHei" charset="-122"/>
            </a:endParaRPr>
          </a:p>
          <a:p>
            <a:pPr algn="ctr" defTabSz="967322"/>
            <a:r>
              <a:rPr lang="zh-CN" altLang="en-US" sz="952" b="1" dirty="0">
                <a:solidFill>
                  <a:srgbClr val="2F528F"/>
                </a:solidFill>
                <a:latin typeface="微软雅黑" panose="020B0503020204020204" pitchFamily="34" charset="-122"/>
                <a:ea typeface="微软雅黑" panose="020B0503020204020204" pitchFamily="34" charset="-122"/>
                <a:cs typeface="Microsoft YaHei" charset="-122"/>
              </a:rPr>
              <a:t>演进</a:t>
            </a:r>
          </a:p>
        </p:txBody>
      </p:sp>
      <p:sp>
        <p:nvSpPr>
          <p:cNvPr id="119" name="Freeform 76">
            <a:extLst>
              <a:ext uri="{FF2B5EF4-FFF2-40B4-BE49-F238E27FC236}">
                <a16:creationId xmlns:a16="http://schemas.microsoft.com/office/drawing/2014/main" id="{2D179E7B-0F8A-48DC-849C-A3C7CACF112E}"/>
              </a:ext>
            </a:extLst>
          </p:cNvPr>
          <p:cNvSpPr>
            <a:spLocks noChangeAspect="1" noEditPoints="1"/>
          </p:cNvSpPr>
          <p:nvPr/>
        </p:nvSpPr>
        <p:spPr bwMode="auto">
          <a:xfrm>
            <a:off x="2299208" y="2801335"/>
            <a:ext cx="327646" cy="318658"/>
          </a:xfrm>
          <a:custGeom>
            <a:avLst/>
            <a:gdLst>
              <a:gd name="T0" fmla="*/ 598823 w 236"/>
              <a:gd name="T1" fmla="*/ 121133 h 230"/>
              <a:gd name="T2" fmla="*/ 388426 w 236"/>
              <a:gd name="T3" fmla="*/ 40378 h 230"/>
              <a:gd name="T4" fmla="*/ 318294 w 236"/>
              <a:gd name="T5" fmla="*/ 26918 h 230"/>
              <a:gd name="T6" fmla="*/ 248161 w 236"/>
              <a:gd name="T7" fmla="*/ 40378 h 230"/>
              <a:gd name="T8" fmla="*/ 37764 w 236"/>
              <a:gd name="T9" fmla="*/ 121133 h 230"/>
              <a:gd name="T10" fmla="*/ 0 w 236"/>
              <a:gd name="T11" fmla="*/ 374167 h 230"/>
              <a:gd name="T12" fmla="*/ 45856 w 236"/>
              <a:gd name="T13" fmla="*/ 600282 h 230"/>
              <a:gd name="T14" fmla="*/ 245464 w 236"/>
              <a:gd name="T15" fmla="*/ 600282 h 230"/>
              <a:gd name="T16" fmla="*/ 302109 w 236"/>
              <a:gd name="T17" fmla="*/ 586823 h 230"/>
              <a:gd name="T18" fmla="*/ 245464 w 236"/>
              <a:gd name="T19" fmla="*/ 576055 h 230"/>
              <a:gd name="T20" fmla="*/ 186121 w 236"/>
              <a:gd name="T21" fmla="*/ 374167 h 230"/>
              <a:gd name="T22" fmla="*/ 275135 w 236"/>
              <a:gd name="T23" fmla="*/ 242266 h 230"/>
              <a:gd name="T24" fmla="*/ 223884 w 236"/>
              <a:gd name="T25" fmla="*/ 148052 h 230"/>
              <a:gd name="T26" fmla="*/ 412703 w 236"/>
              <a:gd name="T27" fmla="*/ 148052 h 230"/>
              <a:gd name="T28" fmla="*/ 358755 w 236"/>
              <a:gd name="T29" fmla="*/ 242266 h 230"/>
              <a:gd name="T30" fmla="*/ 450466 w 236"/>
              <a:gd name="T31" fmla="*/ 374167 h 230"/>
              <a:gd name="T32" fmla="*/ 450466 w 236"/>
              <a:gd name="T33" fmla="*/ 576055 h 230"/>
              <a:gd name="T34" fmla="*/ 364149 w 236"/>
              <a:gd name="T35" fmla="*/ 557213 h 230"/>
              <a:gd name="T36" fmla="*/ 364149 w 236"/>
              <a:gd name="T37" fmla="*/ 619125 h 230"/>
              <a:gd name="T38" fmla="*/ 463953 w 236"/>
              <a:gd name="T39" fmla="*/ 600282 h 230"/>
              <a:gd name="T40" fmla="*/ 463953 w 236"/>
              <a:gd name="T41" fmla="*/ 600282 h 230"/>
              <a:gd name="T42" fmla="*/ 636587 w 236"/>
              <a:gd name="T43" fmla="*/ 554521 h 230"/>
              <a:gd name="T44" fmla="*/ 536783 w 236"/>
              <a:gd name="T45" fmla="*/ 226115 h 230"/>
              <a:gd name="T46" fmla="*/ 237371 w 236"/>
              <a:gd name="T47" fmla="*/ 236883 h 230"/>
              <a:gd name="T48" fmla="*/ 159147 w 236"/>
              <a:gd name="T49" fmla="*/ 374167 h 230"/>
              <a:gd name="T50" fmla="*/ 45856 w 236"/>
              <a:gd name="T51" fmla="*/ 576055 h 230"/>
              <a:gd name="T52" fmla="*/ 26974 w 236"/>
              <a:gd name="T53" fmla="*/ 374167 h 230"/>
              <a:gd name="T54" fmla="*/ 172634 w 236"/>
              <a:gd name="T55" fmla="*/ 228807 h 230"/>
              <a:gd name="T56" fmla="*/ 64738 w 236"/>
              <a:gd name="T57" fmla="*/ 121133 h 230"/>
              <a:gd name="T58" fmla="*/ 229279 w 236"/>
              <a:gd name="T59" fmla="*/ 59221 h 230"/>
              <a:gd name="T60" fmla="*/ 196910 w 236"/>
              <a:gd name="T61" fmla="*/ 148052 h 230"/>
              <a:gd name="T62" fmla="*/ 590731 w 236"/>
              <a:gd name="T63" fmla="*/ 576055 h 230"/>
              <a:gd name="T64" fmla="*/ 477440 w 236"/>
              <a:gd name="T65" fmla="*/ 374167 h 230"/>
              <a:gd name="T66" fmla="*/ 399216 w 236"/>
              <a:gd name="T67" fmla="*/ 236883 h 230"/>
              <a:gd name="T68" fmla="*/ 401913 w 236"/>
              <a:gd name="T69" fmla="*/ 61913 h 230"/>
              <a:gd name="T70" fmla="*/ 477440 w 236"/>
              <a:gd name="T71" fmla="*/ 26918 h 230"/>
              <a:gd name="T72" fmla="*/ 477440 w 236"/>
              <a:gd name="T73" fmla="*/ 215348 h 230"/>
              <a:gd name="T74" fmla="*/ 477440 w 236"/>
              <a:gd name="T75" fmla="*/ 242266 h 230"/>
              <a:gd name="T76" fmla="*/ 609613 w 236"/>
              <a:gd name="T77" fmla="*/ 554521 h 230"/>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236" h="230">
                <a:moveTo>
                  <a:pt x="199" y="84"/>
                </a:moveTo>
                <a:cubicBezTo>
                  <a:pt x="213" y="77"/>
                  <a:pt x="222" y="62"/>
                  <a:pt x="222" y="45"/>
                </a:cubicBezTo>
                <a:cubicBezTo>
                  <a:pt x="222" y="20"/>
                  <a:pt x="202" y="0"/>
                  <a:pt x="177" y="0"/>
                </a:cubicBezTo>
                <a:cubicBezTo>
                  <a:pt x="165" y="0"/>
                  <a:pt x="152" y="6"/>
                  <a:pt x="144" y="15"/>
                </a:cubicBezTo>
                <a:cubicBezTo>
                  <a:pt x="143" y="16"/>
                  <a:pt x="143" y="17"/>
                  <a:pt x="143" y="18"/>
                </a:cubicBezTo>
                <a:cubicBezTo>
                  <a:pt x="136" y="13"/>
                  <a:pt x="127" y="10"/>
                  <a:pt x="118" y="10"/>
                </a:cubicBezTo>
                <a:cubicBezTo>
                  <a:pt x="109" y="10"/>
                  <a:pt x="100" y="13"/>
                  <a:pt x="93" y="18"/>
                </a:cubicBezTo>
                <a:cubicBezTo>
                  <a:pt x="93" y="17"/>
                  <a:pt x="93" y="16"/>
                  <a:pt x="92" y="15"/>
                </a:cubicBezTo>
                <a:cubicBezTo>
                  <a:pt x="83" y="6"/>
                  <a:pt x="71" y="0"/>
                  <a:pt x="59" y="0"/>
                </a:cubicBezTo>
                <a:cubicBezTo>
                  <a:pt x="34" y="0"/>
                  <a:pt x="14" y="20"/>
                  <a:pt x="14" y="45"/>
                </a:cubicBezTo>
                <a:cubicBezTo>
                  <a:pt x="14" y="62"/>
                  <a:pt x="23" y="77"/>
                  <a:pt x="37" y="84"/>
                </a:cubicBezTo>
                <a:cubicBezTo>
                  <a:pt x="15" y="93"/>
                  <a:pt x="0" y="114"/>
                  <a:pt x="0" y="139"/>
                </a:cubicBezTo>
                <a:cubicBezTo>
                  <a:pt x="0" y="206"/>
                  <a:pt x="0" y="206"/>
                  <a:pt x="0" y="206"/>
                </a:cubicBezTo>
                <a:cubicBezTo>
                  <a:pt x="0" y="216"/>
                  <a:pt x="8" y="223"/>
                  <a:pt x="17" y="223"/>
                </a:cubicBezTo>
                <a:cubicBezTo>
                  <a:pt x="64" y="223"/>
                  <a:pt x="64" y="223"/>
                  <a:pt x="64" y="223"/>
                </a:cubicBezTo>
                <a:cubicBezTo>
                  <a:pt x="91" y="223"/>
                  <a:pt x="91" y="223"/>
                  <a:pt x="91" y="223"/>
                </a:cubicBezTo>
                <a:cubicBezTo>
                  <a:pt x="93" y="227"/>
                  <a:pt x="97" y="230"/>
                  <a:pt x="101" y="230"/>
                </a:cubicBezTo>
                <a:cubicBezTo>
                  <a:pt x="107" y="230"/>
                  <a:pt x="112" y="225"/>
                  <a:pt x="112" y="218"/>
                </a:cubicBezTo>
                <a:cubicBezTo>
                  <a:pt x="112" y="212"/>
                  <a:pt x="107" y="207"/>
                  <a:pt x="101" y="207"/>
                </a:cubicBezTo>
                <a:cubicBezTo>
                  <a:pt x="97" y="207"/>
                  <a:pt x="93" y="210"/>
                  <a:pt x="91" y="214"/>
                </a:cubicBezTo>
                <a:cubicBezTo>
                  <a:pt x="69" y="214"/>
                  <a:pt x="69" y="214"/>
                  <a:pt x="69" y="214"/>
                </a:cubicBezTo>
                <a:cubicBezTo>
                  <a:pt x="69" y="139"/>
                  <a:pt x="69" y="139"/>
                  <a:pt x="69" y="139"/>
                </a:cubicBezTo>
                <a:cubicBezTo>
                  <a:pt x="69" y="119"/>
                  <a:pt x="81" y="101"/>
                  <a:pt x="99" y="94"/>
                </a:cubicBezTo>
                <a:cubicBezTo>
                  <a:pt x="101" y="93"/>
                  <a:pt x="102" y="91"/>
                  <a:pt x="102" y="90"/>
                </a:cubicBezTo>
                <a:cubicBezTo>
                  <a:pt x="102" y="88"/>
                  <a:pt x="102" y="86"/>
                  <a:pt x="100" y="85"/>
                </a:cubicBezTo>
                <a:cubicBezTo>
                  <a:pt x="89" y="79"/>
                  <a:pt x="83" y="67"/>
                  <a:pt x="83" y="55"/>
                </a:cubicBezTo>
                <a:cubicBezTo>
                  <a:pt x="83" y="36"/>
                  <a:pt x="99" y="20"/>
                  <a:pt x="118" y="20"/>
                </a:cubicBezTo>
                <a:cubicBezTo>
                  <a:pt x="137" y="20"/>
                  <a:pt x="153" y="36"/>
                  <a:pt x="153" y="55"/>
                </a:cubicBezTo>
                <a:cubicBezTo>
                  <a:pt x="153" y="67"/>
                  <a:pt x="147" y="79"/>
                  <a:pt x="136" y="85"/>
                </a:cubicBezTo>
                <a:cubicBezTo>
                  <a:pt x="134" y="86"/>
                  <a:pt x="133" y="88"/>
                  <a:pt x="133" y="90"/>
                </a:cubicBezTo>
                <a:cubicBezTo>
                  <a:pt x="134" y="91"/>
                  <a:pt x="135" y="93"/>
                  <a:pt x="137" y="94"/>
                </a:cubicBezTo>
                <a:cubicBezTo>
                  <a:pt x="155" y="101"/>
                  <a:pt x="167" y="119"/>
                  <a:pt x="167" y="139"/>
                </a:cubicBezTo>
                <a:cubicBezTo>
                  <a:pt x="167" y="139"/>
                  <a:pt x="167" y="139"/>
                  <a:pt x="167" y="139"/>
                </a:cubicBezTo>
                <a:cubicBezTo>
                  <a:pt x="167" y="214"/>
                  <a:pt x="167" y="214"/>
                  <a:pt x="167" y="214"/>
                </a:cubicBezTo>
                <a:cubicBezTo>
                  <a:pt x="144" y="214"/>
                  <a:pt x="144" y="214"/>
                  <a:pt x="144" y="214"/>
                </a:cubicBezTo>
                <a:cubicBezTo>
                  <a:pt x="143" y="210"/>
                  <a:pt x="139" y="207"/>
                  <a:pt x="135" y="207"/>
                </a:cubicBezTo>
                <a:cubicBezTo>
                  <a:pt x="129" y="207"/>
                  <a:pt x="124" y="212"/>
                  <a:pt x="124" y="218"/>
                </a:cubicBezTo>
                <a:cubicBezTo>
                  <a:pt x="124" y="225"/>
                  <a:pt x="129" y="230"/>
                  <a:pt x="135" y="230"/>
                </a:cubicBezTo>
                <a:cubicBezTo>
                  <a:pt x="139" y="230"/>
                  <a:pt x="143" y="227"/>
                  <a:pt x="144" y="223"/>
                </a:cubicBezTo>
                <a:cubicBezTo>
                  <a:pt x="172" y="223"/>
                  <a:pt x="172" y="223"/>
                  <a:pt x="172" y="223"/>
                </a:cubicBezTo>
                <a:cubicBezTo>
                  <a:pt x="172" y="223"/>
                  <a:pt x="172" y="223"/>
                  <a:pt x="172" y="223"/>
                </a:cubicBezTo>
                <a:cubicBezTo>
                  <a:pt x="172" y="223"/>
                  <a:pt x="172" y="223"/>
                  <a:pt x="172" y="223"/>
                </a:cubicBezTo>
                <a:cubicBezTo>
                  <a:pt x="219" y="223"/>
                  <a:pt x="219" y="223"/>
                  <a:pt x="219" y="223"/>
                </a:cubicBezTo>
                <a:cubicBezTo>
                  <a:pt x="228" y="223"/>
                  <a:pt x="236" y="216"/>
                  <a:pt x="236" y="206"/>
                </a:cubicBezTo>
                <a:cubicBezTo>
                  <a:pt x="236" y="139"/>
                  <a:pt x="236" y="139"/>
                  <a:pt x="236" y="139"/>
                </a:cubicBezTo>
                <a:cubicBezTo>
                  <a:pt x="236" y="114"/>
                  <a:pt x="221" y="93"/>
                  <a:pt x="199" y="84"/>
                </a:cubicBezTo>
                <a:close/>
                <a:moveTo>
                  <a:pt x="73" y="55"/>
                </a:moveTo>
                <a:cubicBezTo>
                  <a:pt x="73" y="68"/>
                  <a:pt x="79" y="80"/>
                  <a:pt x="88" y="88"/>
                </a:cubicBezTo>
                <a:cubicBezTo>
                  <a:pt x="70" y="99"/>
                  <a:pt x="59" y="118"/>
                  <a:pt x="59" y="139"/>
                </a:cubicBezTo>
                <a:cubicBezTo>
                  <a:pt x="59" y="139"/>
                  <a:pt x="59" y="139"/>
                  <a:pt x="59" y="139"/>
                </a:cubicBezTo>
                <a:cubicBezTo>
                  <a:pt x="59" y="214"/>
                  <a:pt x="59" y="214"/>
                  <a:pt x="59" y="214"/>
                </a:cubicBezTo>
                <a:cubicBezTo>
                  <a:pt x="17" y="214"/>
                  <a:pt x="17" y="214"/>
                  <a:pt x="17" y="214"/>
                </a:cubicBezTo>
                <a:cubicBezTo>
                  <a:pt x="13" y="214"/>
                  <a:pt x="10" y="210"/>
                  <a:pt x="10" y="206"/>
                </a:cubicBezTo>
                <a:cubicBezTo>
                  <a:pt x="10" y="139"/>
                  <a:pt x="10" y="139"/>
                  <a:pt x="10" y="139"/>
                </a:cubicBezTo>
                <a:cubicBezTo>
                  <a:pt x="10" y="112"/>
                  <a:pt x="32" y="90"/>
                  <a:pt x="59" y="90"/>
                </a:cubicBezTo>
                <a:cubicBezTo>
                  <a:pt x="61" y="90"/>
                  <a:pt x="64" y="88"/>
                  <a:pt x="64" y="85"/>
                </a:cubicBezTo>
                <a:cubicBezTo>
                  <a:pt x="64" y="82"/>
                  <a:pt x="61" y="80"/>
                  <a:pt x="59" y="80"/>
                </a:cubicBezTo>
                <a:cubicBezTo>
                  <a:pt x="39" y="80"/>
                  <a:pt x="24" y="65"/>
                  <a:pt x="24" y="45"/>
                </a:cubicBezTo>
                <a:cubicBezTo>
                  <a:pt x="24" y="26"/>
                  <a:pt x="39" y="10"/>
                  <a:pt x="59" y="10"/>
                </a:cubicBezTo>
                <a:cubicBezTo>
                  <a:pt x="69" y="10"/>
                  <a:pt x="78" y="14"/>
                  <a:pt x="85" y="22"/>
                </a:cubicBezTo>
                <a:cubicBezTo>
                  <a:pt x="85" y="22"/>
                  <a:pt x="86" y="23"/>
                  <a:pt x="86" y="23"/>
                </a:cubicBezTo>
                <a:cubicBezTo>
                  <a:pt x="78" y="31"/>
                  <a:pt x="73" y="42"/>
                  <a:pt x="73" y="55"/>
                </a:cubicBezTo>
                <a:close/>
                <a:moveTo>
                  <a:pt x="226" y="206"/>
                </a:moveTo>
                <a:cubicBezTo>
                  <a:pt x="226" y="210"/>
                  <a:pt x="223" y="214"/>
                  <a:pt x="219" y="214"/>
                </a:cubicBezTo>
                <a:cubicBezTo>
                  <a:pt x="177" y="214"/>
                  <a:pt x="177" y="214"/>
                  <a:pt x="177" y="214"/>
                </a:cubicBezTo>
                <a:cubicBezTo>
                  <a:pt x="177" y="139"/>
                  <a:pt x="177" y="139"/>
                  <a:pt x="177" y="139"/>
                </a:cubicBezTo>
                <a:cubicBezTo>
                  <a:pt x="177" y="139"/>
                  <a:pt x="177" y="139"/>
                  <a:pt x="177" y="139"/>
                </a:cubicBezTo>
                <a:cubicBezTo>
                  <a:pt x="177" y="118"/>
                  <a:pt x="165" y="99"/>
                  <a:pt x="148" y="88"/>
                </a:cubicBezTo>
                <a:cubicBezTo>
                  <a:pt x="157" y="80"/>
                  <a:pt x="163" y="68"/>
                  <a:pt x="163" y="55"/>
                </a:cubicBezTo>
                <a:cubicBezTo>
                  <a:pt x="163" y="42"/>
                  <a:pt x="158" y="31"/>
                  <a:pt x="149" y="23"/>
                </a:cubicBezTo>
                <a:cubicBezTo>
                  <a:pt x="150" y="23"/>
                  <a:pt x="151" y="22"/>
                  <a:pt x="151" y="22"/>
                </a:cubicBezTo>
                <a:cubicBezTo>
                  <a:pt x="158" y="14"/>
                  <a:pt x="167" y="10"/>
                  <a:pt x="177" y="10"/>
                </a:cubicBezTo>
                <a:cubicBezTo>
                  <a:pt x="197" y="10"/>
                  <a:pt x="212" y="26"/>
                  <a:pt x="212" y="45"/>
                </a:cubicBezTo>
                <a:cubicBezTo>
                  <a:pt x="212" y="65"/>
                  <a:pt x="197" y="80"/>
                  <a:pt x="177" y="80"/>
                </a:cubicBezTo>
                <a:cubicBezTo>
                  <a:pt x="174" y="80"/>
                  <a:pt x="172" y="82"/>
                  <a:pt x="172" y="85"/>
                </a:cubicBezTo>
                <a:cubicBezTo>
                  <a:pt x="172" y="88"/>
                  <a:pt x="174" y="90"/>
                  <a:pt x="177" y="90"/>
                </a:cubicBezTo>
                <a:cubicBezTo>
                  <a:pt x="204" y="90"/>
                  <a:pt x="226" y="112"/>
                  <a:pt x="226" y="139"/>
                </a:cubicBezTo>
                <a:lnTo>
                  <a:pt x="226" y="206"/>
                </a:lnTo>
                <a:close/>
              </a:path>
            </a:pathLst>
          </a:custGeom>
          <a:solidFill>
            <a:srgbClr val="2F528F"/>
          </a:solidFill>
          <a:ln>
            <a:noFill/>
          </a:ln>
        </p:spPr>
        <p:txBody>
          <a:bodyPr lIns="108508" tIns="54254" rIns="108508" bIns="54254"/>
          <a:lstStyle/>
          <a:p>
            <a:endParaRPr lang="zh-CN" altLang="en-US" sz="1905">
              <a:solidFill>
                <a:prstClr val="black"/>
              </a:solidFill>
              <a:latin typeface="微软雅黑" panose="020B0503020204020204" pitchFamily="34" charset="-122"/>
              <a:ea typeface="微软雅黑" panose="020B0503020204020204" pitchFamily="34" charset="-122"/>
            </a:endParaRPr>
          </a:p>
        </p:txBody>
      </p:sp>
      <p:grpSp>
        <p:nvGrpSpPr>
          <p:cNvPr id="120" name="组合 403">
            <a:extLst>
              <a:ext uri="{FF2B5EF4-FFF2-40B4-BE49-F238E27FC236}">
                <a16:creationId xmlns:a16="http://schemas.microsoft.com/office/drawing/2014/main" id="{CC143F97-1D9E-4CF5-865F-5D839AFFBFEC}"/>
              </a:ext>
            </a:extLst>
          </p:cNvPr>
          <p:cNvGrpSpPr>
            <a:grpSpLocks noChangeAspect="1"/>
          </p:cNvGrpSpPr>
          <p:nvPr/>
        </p:nvGrpSpPr>
        <p:grpSpPr bwMode="auto">
          <a:xfrm>
            <a:off x="5926296" y="2793787"/>
            <a:ext cx="327646" cy="326206"/>
            <a:chOff x="6316663" y="703263"/>
            <a:chExt cx="644526" cy="642938"/>
          </a:xfrm>
          <a:solidFill>
            <a:srgbClr val="2F528F"/>
          </a:solidFill>
        </p:grpSpPr>
        <p:sp>
          <p:nvSpPr>
            <p:cNvPr id="121" name="Freeform 98">
              <a:extLst>
                <a:ext uri="{FF2B5EF4-FFF2-40B4-BE49-F238E27FC236}">
                  <a16:creationId xmlns:a16="http://schemas.microsoft.com/office/drawing/2014/main" id="{FCCCE023-13FB-401B-928A-C4D0A1BEC8AF}"/>
                </a:ext>
              </a:extLst>
            </p:cNvPr>
            <p:cNvSpPr>
              <a:spLocks/>
            </p:cNvSpPr>
            <p:nvPr/>
          </p:nvSpPr>
          <p:spPr bwMode="auto">
            <a:xfrm>
              <a:off x="6767513" y="1195388"/>
              <a:ext cx="58738" cy="60325"/>
            </a:xfrm>
            <a:custGeom>
              <a:avLst/>
              <a:gdLst>
                <a:gd name="T0" fmla="*/ 2670 w 44"/>
                <a:gd name="T1" fmla="*/ 35647 h 44"/>
                <a:gd name="T2" fmla="*/ 24029 w 44"/>
                <a:gd name="T3" fmla="*/ 2742 h 44"/>
                <a:gd name="T4" fmla="*/ 56068 w 44"/>
                <a:gd name="T5" fmla="*/ 24678 h 44"/>
                <a:gd name="T6" fmla="*/ 34709 w 44"/>
                <a:gd name="T7" fmla="*/ 57583 h 44"/>
                <a:gd name="T8" fmla="*/ 2670 w 44"/>
                <a:gd name="T9" fmla="*/ 35647 h 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4" h="44">
                  <a:moveTo>
                    <a:pt x="2" y="26"/>
                  </a:moveTo>
                  <a:cubicBezTo>
                    <a:pt x="0" y="15"/>
                    <a:pt x="7" y="5"/>
                    <a:pt x="18" y="2"/>
                  </a:cubicBezTo>
                  <a:cubicBezTo>
                    <a:pt x="29" y="0"/>
                    <a:pt x="40" y="7"/>
                    <a:pt x="42" y="18"/>
                  </a:cubicBezTo>
                  <a:cubicBezTo>
                    <a:pt x="44" y="29"/>
                    <a:pt x="37" y="39"/>
                    <a:pt x="26" y="42"/>
                  </a:cubicBezTo>
                  <a:cubicBezTo>
                    <a:pt x="16" y="44"/>
                    <a:pt x="5" y="37"/>
                    <a:pt x="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sp>
          <p:nvSpPr>
            <p:cNvPr id="122" name="Freeform 99">
              <a:extLst>
                <a:ext uri="{FF2B5EF4-FFF2-40B4-BE49-F238E27FC236}">
                  <a16:creationId xmlns:a16="http://schemas.microsoft.com/office/drawing/2014/main" id="{3A496D29-9F6B-4AA3-A383-67D494A86693}"/>
                </a:ext>
              </a:extLst>
            </p:cNvPr>
            <p:cNvSpPr>
              <a:spLocks/>
            </p:cNvSpPr>
            <p:nvPr/>
          </p:nvSpPr>
          <p:spPr bwMode="auto">
            <a:xfrm>
              <a:off x="6846888" y="1177926"/>
              <a:ext cx="60325" cy="60325"/>
            </a:xfrm>
            <a:custGeom>
              <a:avLst/>
              <a:gdLst>
                <a:gd name="T0" fmla="*/ 2742 w 44"/>
                <a:gd name="T1" fmla="*/ 35647 h 44"/>
                <a:gd name="T2" fmla="*/ 24678 w 44"/>
                <a:gd name="T3" fmla="*/ 2742 h 44"/>
                <a:gd name="T4" fmla="*/ 57583 w 44"/>
                <a:gd name="T5" fmla="*/ 24678 h 44"/>
                <a:gd name="T6" fmla="*/ 35647 w 44"/>
                <a:gd name="T7" fmla="*/ 57583 h 44"/>
                <a:gd name="T8" fmla="*/ 2742 w 44"/>
                <a:gd name="T9" fmla="*/ 35647 h 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4" h="44">
                  <a:moveTo>
                    <a:pt x="2" y="26"/>
                  </a:moveTo>
                  <a:cubicBezTo>
                    <a:pt x="0" y="15"/>
                    <a:pt x="7" y="5"/>
                    <a:pt x="18" y="2"/>
                  </a:cubicBezTo>
                  <a:cubicBezTo>
                    <a:pt x="29" y="0"/>
                    <a:pt x="40" y="7"/>
                    <a:pt x="42" y="18"/>
                  </a:cubicBezTo>
                  <a:cubicBezTo>
                    <a:pt x="44" y="29"/>
                    <a:pt x="37" y="39"/>
                    <a:pt x="26" y="42"/>
                  </a:cubicBezTo>
                  <a:cubicBezTo>
                    <a:pt x="16" y="44"/>
                    <a:pt x="5" y="37"/>
                    <a:pt x="2"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sp>
          <p:nvSpPr>
            <p:cNvPr id="123" name="Freeform 156">
              <a:extLst>
                <a:ext uri="{FF2B5EF4-FFF2-40B4-BE49-F238E27FC236}">
                  <a16:creationId xmlns:a16="http://schemas.microsoft.com/office/drawing/2014/main" id="{CF8889DF-E815-4384-8183-EF923CB6126D}"/>
                </a:ext>
              </a:extLst>
            </p:cNvPr>
            <p:cNvSpPr>
              <a:spLocks noEditPoints="1"/>
            </p:cNvSpPr>
            <p:nvPr/>
          </p:nvSpPr>
          <p:spPr bwMode="auto">
            <a:xfrm>
              <a:off x="6480176" y="703263"/>
              <a:ext cx="315913" cy="642938"/>
            </a:xfrm>
            <a:custGeom>
              <a:avLst/>
              <a:gdLst>
                <a:gd name="T0" fmla="*/ 157957 w 236"/>
                <a:gd name="T1" fmla="*/ 642938 h 479"/>
                <a:gd name="T2" fmla="*/ 0 w 236"/>
                <a:gd name="T3" fmla="*/ 322140 h 479"/>
                <a:gd name="T4" fmla="*/ 157957 w 236"/>
                <a:gd name="T5" fmla="*/ 0 h 479"/>
                <a:gd name="T6" fmla="*/ 315913 w 236"/>
                <a:gd name="T7" fmla="*/ 322140 h 479"/>
                <a:gd name="T8" fmla="*/ 157957 w 236"/>
                <a:gd name="T9" fmla="*/ 642938 h 479"/>
                <a:gd name="T10" fmla="*/ 157957 w 236"/>
                <a:gd name="T11" fmla="*/ 24161 h 479"/>
                <a:gd name="T12" fmla="*/ 24095 w 236"/>
                <a:gd name="T13" fmla="*/ 322140 h 479"/>
                <a:gd name="T14" fmla="*/ 157957 w 236"/>
                <a:gd name="T15" fmla="*/ 618777 h 479"/>
                <a:gd name="T16" fmla="*/ 291818 w 236"/>
                <a:gd name="T17" fmla="*/ 322140 h 479"/>
                <a:gd name="T18" fmla="*/ 157957 w 236"/>
                <a:gd name="T19" fmla="*/ 24161 h 4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236" h="479">
                  <a:moveTo>
                    <a:pt x="118" y="479"/>
                  </a:moveTo>
                  <a:cubicBezTo>
                    <a:pt x="52" y="479"/>
                    <a:pt x="0" y="374"/>
                    <a:pt x="0" y="240"/>
                  </a:cubicBezTo>
                  <a:cubicBezTo>
                    <a:pt x="0" y="106"/>
                    <a:pt x="52" y="0"/>
                    <a:pt x="118" y="0"/>
                  </a:cubicBezTo>
                  <a:cubicBezTo>
                    <a:pt x="184" y="0"/>
                    <a:pt x="236" y="106"/>
                    <a:pt x="236" y="240"/>
                  </a:cubicBezTo>
                  <a:cubicBezTo>
                    <a:pt x="236" y="374"/>
                    <a:pt x="184" y="479"/>
                    <a:pt x="118" y="479"/>
                  </a:cubicBezTo>
                  <a:close/>
                  <a:moveTo>
                    <a:pt x="118" y="18"/>
                  </a:moveTo>
                  <a:cubicBezTo>
                    <a:pt x="64" y="18"/>
                    <a:pt x="18" y="120"/>
                    <a:pt x="18" y="240"/>
                  </a:cubicBezTo>
                  <a:cubicBezTo>
                    <a:pt x="18" y="360"/>
                    <a:pt x="64" y="461"/>
                    <a:pt x="118" y="461"/>
                  </a:cubicBezTo>
                  <a:cubicBezTo>
                    <a:pt x="172" y="461"/>
                    <a:pt x="218" y="360"/>
                    <a:pt x="218" y="240"/>
                  </a:cubicBezTo>
                  <a:cubicBezTo>
                    <a:pt x="218" y="120"/>
                    <a:pt x="172" y="18"/>
                    <a:pt x="118"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sp>
          <p:nvSpPr>
            <p:cNvPr id="124" name="Freeform 157">
              <a:extLst>
                <a:ext uri="{FF2B5EF4-FFF2-40B4-BE49-F238E27FC236}">
                  <a16:creationId xmlns:a16="http://schemas.microsoft.com/office/drawing/2014/main" id="{A445BAA4-92D2-413D-A919-D78C653EFCBD}"/>
                </a:ext>
              </a:extLst>
            </p:cNvPr>
            <p:cNvSpPr>
              <a:spLocks/>
            </p:cNvSpPr>
            <p:nvPr/>
          </p:nvSpPr>
          <p:spPr bwMode="auto">
            <a:xfrm>
              <a:off x="6316663" y="787401"/>
              <a:ext cx="622300" cy="450850"/>
            </a:xfrm>
            <a:custGeom>
              <a:avLst/>
              <a:gdLst>
                <a:gd name="T0" fmla="*/ 480137 w 464"/>
                <a:gd name="T1" fmla="*/ 450850 h 335"/>
                <a:gd name="T2" fmla="*/ 242751 w 464"/>
                <a:gd name="T3" fmla="*/ 375484 h 335"/>
                <a:gd name="T4" fmla="*/ 44258 w 464"/>
                <a:gd name="T5" fmla="*/ 76712 h 335"/>
                <a:gd name="T6" fmla="*/ 401008 w 464"/>
                <a:gd name="T7" fmla="*/ 100937 h 335"/>
                <a:gd name="T8" fmla="*/ 572677 w 464"/>
                <a:gd name="T9" fmla="*/ 251669 h 335"/>
                <a:gd name="T10" fmla="*/ 600841 w 464"/>
                <a:gd name="T11" fmla="*/ 399709 h 335"/>
                <a:gd name="T12" fmla="*/ 567312 w 464"/>
                <a:gd name="T13" fmla="*/ 432009 h 335"/>
                <a:gd name="T14" fmla="*/ 555242 w 464"/>
                <a:gd name="T15" fmla="*/ 410475 h 335"/>
                <a:gd name="T16" fmla="*/ 579383 w 464"/>
                <a:gd name="T17" fmla="*/ 387596 h 335"/>
                <a:gd name="T18" fmla="*/ 552559 w 464"/>
                <a:gd name="T19" fmla="*/ 265127 h 335"/>
                <a:gd name="T20" fmla="*/ 388938 w 464"/>
                <a:gd name="T21" fmla="*/ 121124 h 335"/>
                <a:gd name="T22" fmla="*/ 64376 w 464"/>
                <a:gd name="T23" fmla="*/ 88824 h 335"/>
                <a:gd name="T24" fmla="*/ 254821 w 464"/>
                <a:gd name="T25" fmla="*/ 353951 h 335"/>
                <a:gd name="T26" fmla="*/ 480137 w 464"/>
                <a:gd name="T27" fmla="*/ 426625 h 335"/>
                <a:gd name="T28" fmla="*/ 480137 w 464"/>
                <a:gd name="T29" fmla="*/ 450850 h 33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464" h="335">
                  <a:moveTo>
                    <a:pt x="358" y="335"/>
                  </a:moveTo>
                  <a:cubicBezTo>
                    <a:pt x="306" y="334"/>
                    <a:pt x="242" y="314"/>
                    <a:pt x="181" y="279"/>
                  </a:cubicBezTo>
                  <a:cubicBezTo>
                    <a:pt x="65" y="212"/>
                    <a:pt x="0" y="114"/>
                    <a:pt x="33" y="57"/>
                  </a:cubicBezTo>
                  <a:cubicBezTo>
                    <a:pt x="66" y="0"/>
                    <a:pt x="183" y="8"/>
                    <a:pt x="299" y="75"/>
                  </a:cubicBezTo>
                  <a:cubicBezTo>
                    <a:pt x="353" y="106"/>
                    <a:pt x="399" y="146"/>
                    <a:pt x="427" y="187"/>
                  </a:cubicBezTo>
                  <a:cubicBezTo>
                    <a:pt x="457" y="229"/>
                    <a:pt x="464" y="268"/>
                    <a:pt x="448" y="297"/>
                  </a:cubicBezTo>
                  <a:cubicBezTo>
                    <a:pt x="442" y="307"/>
                    <a:pt x="433" y="315"/>
                    <a:pt x="423" y="321"/>
                  </a:cubicBezTo>
                  <a:cubicBezTo>
                    <a:pt x="414" y="305"/>
                    <a:pt x="414" y="305"/>
                    <a:pt x="414" y="305"/>
                  </a:cubicBezTo>
                  <a:cubicBezTo>
                    <a:pt x="422" y="301"/>
                    <a:pt x="428" y="295"/>
                    <a:pt x="432" y="288"/>
                  </a:cubicBezTo>
                  <a:cubicBezTo>
                    <a:pt x="444" y="266"/>
                    <a:pt x="437" y="233"/>
                    <a:pt x="412" y="197"/>
                  </a:cubicBezTo>
                  <a:cubicBezTo>
                    <a:pt x="386" y="158"/>
                    <a:pt x="342" y="121"/>
                    <a:pt x="290" y="90"/>
                  </a:cubicBezTo>
                  <a:cubicBezTo>
                    <a:pt x="186" y="30"/>
                    <a:pt x="75" y="19"/>
                    <a:pt x="48" y="66"/>
                  </a:cubicBezTo>
                  <a:cubicBezTo>
                    <a:pt x="21" y="113"/>
                    <a:pt x="86" y="203"/>
                    <a:pt x="190" y="263"/>
                  </a:cubicBezTo>
                  <a:cubicBezTo>
                    <a:pt x="248" y="297"/>
                    <a:pt x="309" y="316"/>
                    <a:pt x="358" y="317"/>
                  </a:cubicBezTo>
                  <a:lnTo>
                    <a:pt x="358" y="3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sp>
          <p:nvSpPr>
            <p:cNvPr id="125" name="Freeform 158">
              <a:extLst>
                <a:ext uri="{FF2B5EF4-FFF2-40B4-BE49-F238E27FC236}">
                  <a16:creationId xmlns:a16="http://schemas.microsoft.com/office/drawing/2014/main" id="{A4C4C839-3A6E-4CF6-A874-C45319D4999E}"/>
                </a:ext>
              </a:extLst>
            </p:cNvPr>
            <p:cNvSpPr>
              <a:spLocks noEditPoints="1"/>
            </p:cNvSpPr>
            <p:nvPr/>
          </p:nvSpPr>
          <p:spPr bwMode="auto">
            <a:xfrm>
              <a:off x="6337301" y="787401"/>
              <a:ext cx="623888" cy="450850"/>
            </a:xfrm>
            <a:custGeom>
              <a:avLst/>
              <a:gdLst>
                <a:gd name="T0" fmla="*/ 139536 w 465"/>
                <a:gd name="T1" fmla="*/ 450850 h 335"/>
                <a:gd name="T2" fmla="*/ 22809 w 465"/>
                <a:gd name="T3" fmla="*/ 399709 h 335"/>
                <a:gd name="T4" fmla="*/ 49643 w 465"/>
                <a:gd name="T5" fmla="*/ 251669 h 335"/>
                <a:gd name="T6" fmla="*/ 221380 w 465"/>
                <a:gd name="T7" fmla="*/ 100937 h 335"/>
                <a:gd name="T8" fmla="*/ 221380 w 465"/>
                <a:gd name="T9" fmla="*/ 100937 h 335"/>
                <a:gd name="T10" fmla="*/ 579612 w 465"/>
                <a:gd name="T11" fmla="*/ 76712 h 335"/>
                <a:gd name="T12" fmla="*/ 379700 w 465"/>
                <a:gd name="T13" fmla="*/ 375484 h 335"/>
                <a:gd name="T14" fmla="*/ 163687 w 465"/>
                <a:gd name="T15" fmla="*/ 449504 h 335"/>
                <a:gd name="T16" fmla="*/ 139536 w 465"/>
                <a:gd name="T17" fmla="*/ 450850 h 335"/>
                <a:gd name="T18" fmla="*/ 462885 w 465"/>
                <a:gd name="T19" fmla="*/ 49795 h 335"/>
                <a:gd name="T20" fmla="*/ 233455 w 465"/>
                <a:gd name="T21" fmla="*/ 121124 h 335"/>
                <a:gd name="T22" fmla="*/ 233455 w 465"/>
                <a:gd name="T23" fmla="*/ 121124 h 335"/>
                <a:gd name="T24" fmla="*/ 69768 w 465"/>
                <a:gd name="T25" fmla="*/ 265127 h 335"/>
                <a:gd name="T26" fmla="*/ 42934 w 465"/>
                <a:gd name="T27" fmla="*/ 387596 h 335"/>
                <a:gd name="T28" fmla="*/ 162345 w 465"/>
                <a:gd name="T29" fmla="*/ 425279 h 335"/>
                <a:gd name="T30" fmla="*/ 367624 w 465"/>
                <a:gd name="T31" fmla="*/ 353951 h 335"/>
                <a:gd name="T32" fmla="*/ 558145 w 465"/>
                <a:gd name="T33" fmla="*/ 88824 h 335"/>
                <a:gd name="T34" fmla="*/ 462885 w 465"/>
                <a:gd name="T35" fmla="*/ 49795 h 33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465" h="335">
                  <a:moveTo>
                    <a:pt x="104" y="335"/>
                  </a:moveTo>
                  <a:cubicBezTo>
                    <a:pt x="62" y="335"/>
                    <a:pt x="31" y="322"/>
                    <a:pt x="17" y="297"/>
                  </a:cubicBezTo>
                  <a:cubicBezTo>
                    <a:pt x="0" y="268"/>
                    <a:pt x="8" y="229"/>
                    <a:pt x="37" y="187"/>
                  </a:cubicBezTo>
                  <a:cubicBezTo>
                    <a:pt x="65" y="146"/>
                    <a:pt x="111" y="106"/>
                    <a:pt x="165" y="75"/>
                  </a:cubicBezTo>
                  <a:cubicBezTo>
                    <a:pt x="165" y="75"/>
                    <a:pt x="165" y="75"/>
                    <a:pt x="165" y="75"/>
                  </a:cubicBezTo>
                  <a:cubicBezTo>
                    <a:pt x="282" y="8"/>
                    <a:pt x="398" y="0"/>
                    <a:pt x="432" y="57"/>
                  </a:cubicBezTo>
                  <a:cubicBezTo>
                    <a:pt x="465" y="114"/>
                    <a:pt x="399" y="212"/>
                    <a:pt x="283" y="279"/>
                  </a:cubicBezTo>
                  <a:cubicBezTo>
                    <a:pt x="229" y="310"/>
                    <a:pt x="172" y="330"/>
                    <a:pt x="122" y="334"/>
                  </a:cubicBezTo>
                  <a:cubicBezTo>
                    <a:pt x="116" y="334"/>
                    <a:pt x="110" y="335"/>
                    <a:pt x="104" y="335"/>
                  </a:cubicBezTo>
                  <a:close/>
                  <a:moveTo>
                    <a:pt x="345" y="37"/>
                  </a:moveTo>
                  <a:cubicBezTo>
                    <a:pt x="298" y="37"/>
                    <a:pt x="235" y="56"/>
                    <a:pt x="174" y="90"/>
                  </a:cubicBezTo>
                  <a:cubicBezTo>
                    <a:pt x="174" y="90"/>
                    <a:pt x="174" y="90"/>
                    <a:pt x="174" y="90"/>
                  </a:cubicBezTo>
                  <a:cubicBezTo>
                    <a:pt x="122" y="121"/>
                    <a:pt x="79" y="158"/>
                    <a:pt x="52" y="197"/>
                  </a:cubicBezTo>
                  <a:cubicBezTo>
                    <a:pt x="27" y="233"/>
                    <a:pt x="20" y="266"/>
                    <a:pt x="32" y="288"/>
                  </a:cubicBezTo>
                  <a:cubicBezTo>
                    <a:pt x="45" y="309"/>
                    <a:pt x="77" y="320"/>
                    <a:pt x="121" y="316"/>
                  </a:cubicBezTo>
                  <a:cubicBezTo>
                    <a:pt x="167" y="312"/>
                    <a:pt x="222" y="293"/>
                    <a:pt x="274" y="263"/>
                  </a:cubicBezTo>
                  <a:cubicBezTo>
                    <a:pt x="378" y="203"/>
                    <a:pt x="443" y="113"/>
                    <a:pt x="416" y="66"/>
                  </a:cubicBezTo>
                  <a:cubicBezTo>
                    <a:pt x="405" y="47"/>
                    <a:pt x="379" y="37"/>
                    <a:pt x="345"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sp>
          <p:nvSpPr>
            <p:cNvPr id="126" name="Freeform 159">
              <a:extLst>
                <a:ext uri="{FF2B5EF4-FFF2-40B4-BE49-F238E27FC236}">
                  <a16:creationId xmlns:a16="http://schemas.microsoft.com/office/drawing/2014/main" id="{B39DB5E2-62A1-482E-826C-45955CE4835E}"/>
                </a:ext>
              </a:extLst>
            </p:cNvPr>
            <p:cNvSpPr>
              <a:spLocks noEditPoints="1"/>
            </p:cNvSpPr>
            <p:nvPr/>
          </p:nvSpPr>
          <p:spPr bwMode="auto">
            <a:xfrm>
              <a:off x="6575426" y="962026"/>
              <a:ext cx="127000" cy="127000"/>
            </a:xfrm>
            <a:custGeom>
              <a:avLst/>
              <a:gdLst>
                <a:gd name="T0" fmla="*/ 62832 w 95"/>
                <a:gd name="T1" fmla="*/ 127000 h 95"/>
                <a:gd name="T2" fmla="*/ 0 w 95"/>
                <a:gd name="T3" fmla="*/ 64168 h 95"/>
                <a:gd name="T4" fmla="*/ 62832 w 95"/>
                <a:gd name="T5" fmla="*/ 0 h 95"/>
                <a:gd name="T6" fmla="*/ 127000 w 95"/>
                <a:gd name="T7" fmla="*/ 64168 h 95"/>
                <a:gd name="T8" fmla="*/ 62832 w 95"/>
                <a:gd name="T9" fmla="*/ 127000 h 95"/>
                <a:gd name="T10" fmla="*/ 62832 w 95"/>
                <a:gd name="T11" fmla="*/ 24063 h 95"/>
                <a:gd name="T12" fmla="*/ 24063 w 95"/>
                <a:gd name="T13" fmla="*/ 64168 h 95"/>
                <a:gd name="T14" fmla="*/ 62832 w 95"/>
                <a:gd name="T15" fmla="*/ 102937 h 95"/>
                <a:gd name="T16" fmla="*/ 102937 w 95"/>
                <a:gd name="T17" fmla="*/ 64168 h 95"/>
                <a:gd name="T18" fmla="*/ 62832 w 95"/>
                <a:gd name="T19" fmla="*/ 24063 h 95"/>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5" h="95">
                  <a:moveTo>
                    <a:pt x="47" y="95"/>
                  </a:moveTo>
                  <a:cubicBezTo>
                    <a:pt x="21" y="95"/>
                    <a:pt x="0" y="74"/>
                    <a:pt x="0" y="48"/>
                  </a:cubicBezTo>
                  <a:cubicBezTo>
                    <a:pt x="0" y="22"/>
                    <a:pt x="21" y="0"/>
                    <a:pt x="47" y="0"/>
                  </a:cubicBezTo>
                  <a:cubicBezTo>
                    <a:pt x="73" y="0"/>
                    <a:pt x="95" y="22"/>
                    <a:pt x="95" y="48"/>
                  </a:cubicBezTo>
                  <a:cubicBezTo>
                    <a:pt x="95" y="74"/>
                    <a:pt x="73" y="95"/>
                    <a:pt x="47" y="95"/>
                  </a:cubicBezTo>
                  <a:close/>
                  <a:moveTo>
                    <a:pt x="47" y="18"/>
                  </a:moveTo>
                  <a:cubicBezTo>
                    <a:pt x="31" y="18"/>
                    <a:pt x="18" y="32"/>
                    <a:pt x="18" y="48"/>
                  </a:cubicBezTo>
                  <a:cubicBezTo>
                    <a:pt x="18" y="64"/>
                    <a:pt x="31" y="77"/>
                    <a:pt x="47" y="77"/>
                  </a:cubicBezTo>
                  <a:cubicBezTo>
                    <a:pt x="63" y="77"/>
                    <a:pt x="77" y="64"/>
                    <a:pt x="77" y="48"/>
                  </a:cubicBezTo>
                  <a:cubicBezTo>
                    <a:pt x="77" y="32"/>
                    <a:pt x="63" y="18"/>
                    <a:pt x="47"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pPr defTabSz="967710">
                <a:defRPr/>
              </a:pPr>
              <a:endParaRPr lang="zh-CN" altLang="en-US" sz="1905" kern="0">
                <a:solidFill>
                  <a:sysClr val="windowText" lastClr="000000"/>
                </a:solidFill>
                <a:latin typeface="微软雅黑" panose="020B0503020204020204" pitchFamily="34" charset="-122"/>
                <a:ea typeface="微软雅黑" panose="020B0503020204020204" pitchFamily="34" charset="-122"/>
              </a:endParaRPr>
            </a:p>
          </p:txBody>
        </p:sp>
      </p:grpSp>
      <p:grpSp>
        <p:nvGrpSpPr>
          <p:cNvPr id="127" name="组合 435">
            <a:extLst>
              <a:ext uri="{FF2B5EF4-FFF2-40B4-BE49-F238E27FC236}">
                <a16:creationId xmlns:a16="http://schemas.microsoft.com/office/drawing/2014/main" id="{7E31040D-2394-4474-9D04-EC8D97F2F3E7}"/>
              </a:ext>
            </a:extLst>
          </p:cNvPr>
          <p:cNvGrpSpPr>
            <a:grpSpLocks noChangeAspect="1"/>
          </p:cNvGrpSpPr>
          <p:nvPr/>
        </p:nvGrpSpPr>
        <p:grpSpPr bwMode="auto">
          <a:xfrm>
            <a:off x="9605427" y="2799966"/>
            <a:ext cx="223559" cy="320026"/>
            <a:chOff x="774700" y="4059238"/>
            <a:chExt cx="412751" cy="592137"/>
          </a:xfrm>
          <a:solidFill>
            <a:srgbClr val="2F528F"/>
          </a:solidFill>
        </p:grpSpPr>
        <p:sp>
          <p:nvSpPr>
            <p:cNvPr id="128" name="Freeform 319">
              <a:extLst>
                <a:ext uri="{FF2B5EF4-FFF2-40B4-BE49-F238E27FC236}">
                  <a16:creationId xmlns:a16="http://schemas.microsoft.com/office/drawing/2014/main" id="{AFD1C6FF-AFF4-448B-8CAD-6B166C63331E}"/>
                </a:ext>
              </a:extLst>
            </p:cNvPr>
            <p:cNvSpPr>
              <a:spLocks/>
            </p:cNvSpPr>
            <p:nvPr/>
          </p:nvSpPr>
          <p:spPr bwMode="auto">
            <a:xfrm>
              <a:off x="1087438" y="4351338"/>
              <a:ext cx="61913" cy="63500"/>
            </a:xfrm>
            <a:custGeom>
              <a:avLst/>
              <a:gdLst>
                <a:gd name="T0" fmla="*/ 18843 w 46"/>
                <a:gd name="T1" fmla="*/ 55394 h 47"/>
                <a:gd name="T2" fmla="*/ 6730 w 46"/>
                <a:gd name="T3" fmla="*/ 18915 h 47"/>
                <a:gd name="T4" fmla="*/ 43070 w 46"/>
                <a:gd name="T5" fmla="*/ 8106 h 47"/>
                <a:gd name="T6" fmla="*/ 55183 w 46"/>
                <a:gd name="T7" fmla="*/ 44585 h 47"/>
                <a:gd name="T8" fmla="*/ 18843 w 46"/>
                <a:gd name="T9" fmla="*/ 55394 h 47"/>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6" h="47">
                  <a:moveTo>
                    <a:pt x="14" y="41"/>
                  </a:moveTo>
                  <a:cubicBezTo>
                    <a:pt x="4" y="36"/>
                    <a:pt x="0" y="24"/>
                    <a:pt x="5" y="14"/>
                  </a:cubicBezTo>
                  <a:cubicBezTo>
                    <a:pt x="10" y="4"/>
                    <a:pt x="22" y="0"/>
                    <a:pt x="32" y="6"/>
                  </a:cubicBezTo>
                  <a:cubicBezTo>
                    <a:pt x="42" y="11"/>
                    <a:pt x="46" y="23"/>
                    <a:pt x="41" y="33"/>
                  </a:cubicBezTo>
                  <a:cubicBezTo>
                    <a:pt x="36" y="43"/>
                    <a:pt x="24" y="47"/>
                    <a:pt x="1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29" name="Freeform 320">
              <a:extLst>
                <a:ext uri="{FF2B5EF4-FFF2-40B4-BE49-F238E27FC236}">
                  <a16:creationId xmlns:a16="http://schemas.microsoft.com/office/drawing/2014/main" id="{894561CF-6BA0-4800-B7DF-AAA3A0AE7E3E}"/>
                </a:ext>
              </a:extLst>
            </p:cNvPr>
            <p:cNvSpPr>
              <a:spLocks/>
            </p:cNvSpPr>
            <p:nvPr/>
          </p:nvSpPr>
          <p:spPr bwMode="auto">
            <a:xfrm>
              <a:off x="1125538" y="4279900"/>
              <a:ext cx="61913" cy="60325"/>
            </a:xfrm>
            <a:custGeom>
              <a:avLst/>
              <a:gdLst>
                <a:gd name="T0" fmla="*/ 18843 w 46"/>
                <a:gd name="T1" fmla="*/ 53768 h 46"/>
                <a:gd name="T2" fmla="*/ 6730 w 46"/>
                <a:gd name="T3" fmla="*/ 18360 h 46"/>
                <a:gd name="T4" fmla="*/ 43070 w 46"/>
                <a:gd name="T5" fmla="*/ 6557 h 46"/>
                <a:gd name="T6" fmla="*/ 55183 w 46"/>
                <a:gd name="T7" fmla="*/ 41965 h 46"/>
                <a:gd name="T8" fmla="*/ 18843 w 46"/>
                <a:gd name="T9" fmla="*/ 53768 h 4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6" h="46">
                  <a:moveTo>
                    <a:pt x="14" y="41"/>
                  </a:moveTo>
                  <a:cubicBezTo>
                    <a:pt x="4" y="36"/>
                    <a:pt x="0" y="24"/>
                    <a:pt x="5" y="14"/>
                  </a:cubicBezTo>
                  <a:cubicBezTo>
                    <a:pt x="10" y="4"/>
                    <a:pt x="22" y="0"/>
                    <a:pt x="32" y="5"/>
                  </a:cubicBezTo>
                  <a:cubicBezTo>
                    <a:pt x="42" y="10"/>
                    <a:pt x="46" y="22"/>
                    <a:pt x="41" y="32"/>
                  </a:cubicBezTo>
                  <a:cubicBezTo>
                    <a:pt x="36" y="42"/>
                    <a:pt x="24" y="46"/>
                    <a:pt x="14"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0" name="Freeform 321">
              <a:extLst>
                <a:ext uri="{FF2B5EF4-FFF2-40B4-BE49-F238E27FC236}">
                  <a16:creationId xmlns:a16="http://schemas.microsoft.com/office/drawing/2014/main" id="{AC73BAFE-53AF-489A-9EE2-CE8AE8DB695A}"/>
                </a:ext>
              </a:extLst>
            </p:cNvPr>
            <p:cNvSpPr>
              <a:spLocks/>
            </p:cNvSpPr>
            <p:nvPr/>
          </p:nvSpPr>
          <p:spPr bwMode="auto">
            <a:xfrm>
              <a:off x="893763" y="4422775"/>
              <a:ext cx="23813" cy="142875"/>
            </a:xfrm>
            <a:custGeom>
              <a:avLst/>
              <a:gdLst>
                <a:gd name="T0" fmla="*/ 11907 w 18"/>
                <a:gd name="T1" fmla="*/ 142875 h 107"/>
                <a:gd name="T2" fmla="*/ 0 w 18"/>
                <a:gd name="T3" fmla="*/ 130857 h 107"/>
                <a:gd name="T4" fmla="*/ 0 w 18"/>
                <a:gd name="T5" fmla="*/ 12018 h 107"/>
                <a:gd name="T6" fmla="*/ 11907 w 18"/>
                <a:gd name="T7" fmla="*/ 0 h 107"/>
                <a:gd name="T8" fmla="*/ 23813 w 18"/>
                <a:gd name="T9" fmla="*/ 12018 h 107"/>
                <a:gd name="T10" fmla="*/ 23813 w 18"/>
                <a:gd name="T11" fmla="*/ 130857 h 107"/>
                <a:gd name="T12" fmla="*/ 11907 w 18"/>
                <a:gd name="T13" fmla="*/ 142875 h 10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 h="107">
                  <a:moveTo>
                    <a:pt x="9" y="107"/>
                  </a:moveTo>
                  <a:cubicBezTo>
                    <a:pt x="4" y="107"/>
                    <a:pt x="0" y="103"/>
                    <a:pt x="0" y="98"/>
                  </a:cubicBezTo>
                  <a:cubicBezTo>
                    <a:pt x="0" y="9"/>
                    <a:pt x="0" y="9"/>
                    <a:pt x="0" y="9"/>
                  </a:cubicBezTo>
                  <a:cubicBezTo>
                    <a:pt x="0" y="4"/>
                    <a:pt x="4" y="0"/>
                    <a:pt x="9" y="0"/>
                  </a:cubicBezTo>
                  <a:cubicBezTo>
                    <a:pt x="14" y="0"/>
                    <a:pt x="18" y="4"/>
                    <a:pt x="18" y="9"/>
                  </a:cubicBezTo>
                  <a:cubicBezTo>
                    <a:pt x="18" y="98"/>
                    <a:pt x="18" y="98"/>
                    <a:pt x="18" y="98"/>
                  </a:cubicBezTo>
                  <a:cubicBezTo>
                    <a:pt x="18" y="103"/>
                    <a:pt x="14" y="107"/>
                    <a:pt x="9"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1" name="Freeform 322">
              <a:extLst>
                <a:ext uri="{FF2B5EF4-FFF2-40B4-BE49-F238E27FC236}">
                  <a16:creationId xmlns:a16="http://schemas.microsoft.com/office/drawing/2014/main" id="{9F805B22-0E8A-41C3-AFE4-ACBB792FD93E}"/>
                </a:ext>
              </a:extLst>
            </p:cNvPr>
            <p:cNvSpPr>
              <a:spLocks/>
            </p:cNvSpPr>
            <p:nvPr/>
          </p:nvSpPr>
          <p:spPr bwMode="auto">
            <a:xfrm>
              <a:off x="1033463" y="4422775"/>
              <a:ext cx="23813" cy="142875"/>
            </a:xfrm>
            <a:custGeom>
              <a:avLst/>
              <a:gdLst>
                <a:gd name="T0" fmla="*/ 11907 w 18"/>
                <a:gd name="T1" fmla="*/ 142875 h 107"/>
                <a:gd name="T2" fmla="*/ 0 w 18"/>
                <a:gd name="T3" fmla="*/ 130857 h 107"/>
                <a:gd name="T4" fmla="*/ 0 w 18"/>
                <a:gd name="T5" fmla="*/ 12018 h 107"/>
                <a:gd name="T6" fmla="*/ 11907 w 18"/>
                <a:gd name="T7" fmla="*/ 0 h 107"/>
                <a:gd name="T8" fmla="*/ 23813 w 18"/>
                <a:gd name="T9" fmla="*/ 12018 h 107"/>
                <a:gd name="T10" fmla="*/ 23813 w 18"/>
                <a:gd name="T11" fmla="*/ 130857 h 107"/>
                <a:gd name="T12" fmla="*/ 11907 w 18"/>
                <a:gd name="T13" fmla="*/ 142875 h 10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 h="107">
                  <a:moveTo>
                    <a:pt x="9" y="107"/>
                  </a:moveTo>
                  <a:cubicBezTo>
                    <a:pt x="4" y="107"/>
                    <a:pt x="0" y="103"/>
                    <a:pt x="0" y="98"/>
                  </a:cubicBezTo>
                  <a:cubicBezTo>
                    <a:pt x="0" y="9"/>
                    <a:pt x="0" y="9"/>
                    <a:pt x="0" y="9"/>
                  </a:cubicBezTo>
                  <a:cubicBezTo>
                    <a:pt x="0" y="4"/>
                    <a:pt x="4" y="0"/>
                    <a:pt x="9" y="0"/>
                  </a:cubicBezTo>
                  <a:cubicBezTo>
                    <a:pt x="14" y="0"/>
                    <a:pt x="18" y="4"/>
                    <a:pt x="18" y="9"/>
                  </a:cubicBezTo>
                  <a:cubicBezTo>
                    <a:pt x="18" y="98"/>
                    <a:pt x="18" y="98"/>
                    <a:pt x="18" y="98"/>
                  </a:cubicBezTo>
                  <a:cubicBezTo>
                    <a:pt x="18" y="103"/>
                    <a:pt x="14" y="107"/>
                    <a:pt x="9" y="10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2" name="Freeform 323">
              <a:extLst>
                <a:ext uri="{FF2B5EF4-FFF2-40B4-BE49-F238E27FC236}">
                  <a16:creationId xmlns:a16="http://schemas.microsoft.com/office/drawing/2014/main" id="{9B815FB2-95C5-4563-A20D-434F293786FF}"/>
                </a:ext>
              </a:extLst>
            </p:cNvPr>
            <p:cNvSpPr>
              <a:spLocks/>
            </p:cNvSpPr>
            <p:nvPr/>
          </p:nvSpPr>
          <p:spPr bwMode="auto">
            <a:xfrm>
              <a:off x="871538" y="4549775"/>
              <a:ext cx="206375" cy="25400"/>
            </a:xfrm>
            <a:custGeom>
              <a:avLst/>
              <a:gdLst>
                <a:gd name="T0" fmla="*/ 194314 w 154"/>
                <a:gd name="T1" fmla="*/ 25400 h 18"/>
                <a:gd name="T2" fmla="*/ 12061 w 154"/>
                <a:gd name="T3" fmla="*/ 25400 h 18"/>
                <a:gd name="T4" fmla="*/ 0 w 154"/>
                <a:gd name="T5" fmla="*/ 12700 h 18"/>
                <a:gd name="T6" fmla="*/ 12061 w 154"/>
                <a:gd name="T7" fmla="*/ 0 h 18"/>
                <a:gd name="T8" fmla="*/ 194314 w 154"/>
                <a:gd name="T9" fmla="*/ 0 h 18"/>
                <a:gd name="T10" fmla="*/ 206375 w 154"/>
                <a:gd name="T11" fmla="*/ 12700 h 18"/>
                <a:gd name="T12" fmla="*/ 194314 w 154"/>
                <a:gd name="T13" fmla="*/ 25400 h 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18">
                  <a:moveTo>
                    <a:pt x="145" y="18"/>
                  </a:moveTo>
                  <a:cubicBezTo>
                    <a:pt x="9" y="18"/>
                    <a:pt x="9" y="18"/>
                    <a:pt x="9" y="18"/>
                  </a:cubicBezTo>
                  <a:cubicBezTo>
                    <a:pt x="4" y="18"/>
                    <a:pt x="0" y="14"/>
                    <a:pt x="0" y="9"/>
                  </a:cubicBezTo>
                  <a:cubicBezTo>
                    <a:pt x="0" y="4"/>
                    <a:pt x="4" y="0"/>
                    <a:pt x="9" y="0"/>
                  </a:cubicBezTo>
                  <a:cubicBezTo>
                    <a:pt x="145" y="0"/>
                    <a:pt x="145" y="0"/>
                    <a:pt x="145" y="0"/>
                  </a:cubicBezTo>
                  <a:cubicBezTo>
                    <a:pt x="150" y="0"/>
                    <a:pt x="154" y="4"/>
                    <a:pt x="154" y="9"/>
                  </a:cubicBezTo>
                  <a:cubicBezTo>
                    <a:pt x="154" y="14"/>
                    <a:pt x="150" y="18"/>
                    <a:pt x="14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3" name="Freeform 324">
              <a:extLst>
                <a:ext uri="{FF2B5EF4-FFF2-40B4-BE49-F238E27FC236}">
                  <a16:creationId xmlns:a16="http://schemas.microsoft.com/office/drawing/2014/main" id="{649B183D-AE4C-47BC-AB61-F52CE6BEB74D}"/>
                </a:ext>
              </a:extLst>
            </p:cNvPr>
            <p:cNvSpPr>
              <a:spLocks/>
            </p:cNvSpPr>
            <p:nvPr/>
          </p:nvSpPr>
          <p:spPr bwMode="auto">
            <a:xfrm>
              <a:off x="871538" y="4589463"/>
              <a:ext cx="206375" cy="23813"/>
            </a:xfrm>
            <a:custGeom>
              <a:avLst/>
              <a:gdLst>
                <a:gd name="T0" fmla="*/ 194314 w 154"/>
                <a:gd name="T1" fmla="*/ 23813 h 18"/>
                <a:gd name="T2" fmla="*/ 12061 w 154"/>
                <a:gd name="T3" fmla="*/ 23813 h 18"/>
                <a:gd name="T4" fmla="*/ 0 w 154"/>
                <a:gd name="T5" fmla="*/ 11907 h 18"/>
                <a:gd name="T6" fmla="*/ 12061 w 154"/>
                <a:gd name="T7" fmla="*/ 0 h 18"/>
                <a:gd name="T8" fmla="*/ 194314 w 154"/>
                <a:gd name="T9" fmla="*/ 0 h 18"/>
                <a:gd name="T10" fmla="*/ 206375 w 154"/>
                <a:gd name="T11" fmla="*/ 11907 h 18"/>
                <a:gd name="T12" fmla="*/ 194314 w 154"/>
                <a:gd name="T13" fmla="*/ 23813 h 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4" h="18">
                  <a:moveTo>
                    <a:pt x="145" y="18"/>
                  </a:moveTo>
                  <a:cubicBezTo>
                    <a:pt x="9" y="18"/>
                    <a:pt x="9" y="18"/>
                    <a:pt x="9" y="18"/>
                  </a:cubicBezTo>
                  <a:cubicBezTo>
                    <a:pt x="4" y="18"/>
                    <a:pt x="0" y="14"/>
                    <a:pt x="0" y="9"/>
                  </a:cubicBezTo>
                  <a:cubicBezTo>
                    <a:pt x="0" y="4"/>
                    <a:pt x="4" y="0"/>
                    <a:pt x="9" y="0"/>
                  </a:cubicBezTo>
                  <a:cubicBezTo>
                    <a:pt x="145" y="0"/>
                    <a:pt x="145" y="0"/>
                    <a:pt x="145" y="0"/>
                  </a:cubicBezTo>
                  <a:cubicBezTo>
                    <a:pt x="150" y="0"/>
                    <a:pt x="154" y="4"/>
                    <a:pt x="154" y="9"/>
                  </a:cubicBezTo>
                  <a:cubicBezTo>
                    <a:pt x="154" y="14"/>
                    <a:pt x="150" y="18"/>
                    <a:pt x="14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4" name="Freeform 325">
              <a:extLst>
                <a:ext uri="{FF2B5EF4-FFF2-40B4-BE49-F238E27FC236}">
                  <a16:creationId xmlns:a16="http://schemas.microsoft.com/office/drawing/2014/main" id="{5A412216-4092-4149-ABDD-E6913F3E4949}"/>
                </a:ext>
              </a:extLst>
            </p:cNvPr>
            <p:cNvSpPr>
              <a:spLocks/>
            </p:cNvSpPr>
            <p:nvPr/>
          </p:nvSpPr>
          <p:spPr bwMode="auto">
            <a:xfrm>
              <a:off x="919163" y="4625975"/>
              <a:ext cx="112713" cy="25400"/>
            </a:xfrm>
            <a:custGeom>
              <a:avLst/>
              <a:gdLst>
                <a:gd name="T0" fmla="*/ 100637 w 84"/>
                <a:gd name="T1" fmla="*/ 25400 h 18"/>
                <a:gd name="T2" fmla="*/ 12076 w 84"/>
                <a:gd name="T3" fmla="*/ 25400 h 18"/>
                <a:gd name="T4" fmla="*/ 0 w 84"/>
                <a:gd name="T5" fmla="*/ 12700 h 18"/>
                <a:gd name="T6" fmla="*/ 12076 w 84"/>
                <a:gd name="T7" fmla="*/ 0 h 18"/>
                <a:gd name="T8" fmla="*/ 100637 w 84"/>
                <a:gd name="T9" fmla="*/ 0 h 18"/>
                <a:gd name="T10" fmla="*/ 112713 w 84"/>
                <a:gd name="T11" fmla="*/ 12700 h 18"/>
                <a:gd name="T12" fmla="*/ 100637 w 84"/>
                <a:gd name="T13" fmla="*/ 25400 h 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4" h="18">
                  <a:moveTo>
                    <a:pt x="75" y="18"/>
                  </a:moveTo>
                  <a:cubicBezTo>
                    <a:pt x="9" y="18"/>
                    <a:pt x="9" y="18"/>
                    <a:pt x="9" y="18"/>
                  </a:cubicBezTo>
                  <a:cubicBezTo>
                    <a:pt x="4" y="18"/>
                    <a:pt x="0" y="14"/>
                    <a:pt x="0" y="9"/>
                  </a:cubicBezTo>
                  <a:cubicBezTo>
                    <a:pt x="0" y="4"/>
                    <a:pt x="4" y="0"/>
                    <a:pt x="9" y="0"/>
                  </a:cubicBezTo>
                  <a:cubicBezTo>
                    <a:pt x="75" y="0"/>
                    <a:pt x="75" y="0"/>
                    <a:pt x="75" y="0"/>
                  </a:cubicBezTo>
                  <a:cubicBezTo>
                    <a:pt x="80" y="0"/>
                    <a:pt x="84" y="4"/>
                    <a:pt x="84" y="9"/>
                  </a:cubicBezTo>
                  <a:cubicBezTo>
                    <a:pt x="84" y="14"/>
                    <a:pt x="80" y="18"/>
                    <a:pt x="75"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5" name="Freeform 326">
              <a:extLst>
                <a:ext uri="{FF2B5EF4-FFF2-40B4-BE49-F238E27FC236}">
                  <a16:creationId xmlns:a16="http://schemas.microsoft.com/office/drawing/2014/main" id="{EB4E3B79-C019-4920-A950-323C614394E0}"/>
                </a:ext>
              </a:extLst>
            </p:cNvPr>
            <p:cNvSpPr>
              <a:spLocks/>
            </p:cNvSpPr>
            <p:nvPr/>
          </p:nvSpPr>
          <p:spPr bwMode="auto">
            <a:xfrm>
              <a:off x="1041400" y="4378325"/>
              <a:ext cx="82550" cy="66675"/>
            </a:xfrm>
            <a:custGeom>
              <a:avLst/>
              <a:gdLst>
                <a:gd name="T0" fmla="*/ 9320 w 62"/>
                <a:gd name="T1" fmla="*/ 66675 h 50"/>
                <a:gd name="T2" fmla="*/ 0 w 62"/>
                <a:gd name="T3" fmla="*/ 45339 h 50"/>
                <a:gd name="T4" fmla="*/ 63910 w 62"/>
                <a:gd name="T5" fmla="*/ 0 h 50"/>
                <a:gd name="T6" fmla="*/ 82550 w 62"/>
                <a:gd name="T7" fmla="*/ 16002 h 50"/>
                <a:gd name="T8" fmla="*/ 9320 w 62"/>
                <a:gd name="T9" fmla="*/ 66675 h 5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 h="50">
                  <a:moveTo>
                    <a:pt x="7" y="50"/>
                  </a:moveTo>
                  <a:cubicBezTo>
                    <a:pt x="0" y="34"/>
                    <a:pt x="0" y="34"/>
                    <a:pt x="0" y="34"/>
                  </a:cubicBezTo>
                  <a:cubicBezTo>
                    <a:pt x="18" y="26"/>
                    <a:pt x="35" y="15"/>
                    <a:pt x="48" y="0"/>
                  </a:cubicBezTo>
                  <a:cubicBezTo>
                    <a:pt x="62" y="12"/>
                    <a:pt x="62" y="12"/>
                    <a:pt x="62" y="12"/>
                  </a:cubicBezTo>
                  <a:cubicBezTo>
                    <a:pt x="47" y="29"/>
                    <a:pt x="27" y="42"/>
                    <a:pt x="7"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6" name="Freeform 327">
              <a:extLst>
                <a:ext uri="{FF2B5EF4-FFF2-40B4-BE49-F238E27FC236}">
                  <a16:creationId xmlns:a16="http://schemas.microsoft.com/office/drawing/2014/main" id="{F3782E54-9B97-4C0B-833A-007507957B33}"/>
                </a:ext>
              </a:extLst>
            </p:cNvPr>
            <p:cNvSpPr>
              <a:spLocks/>
            </p:cNvSpPr>
            <p:nvPr/>
          </p:nvSpPr>
          <p:spPr bwMode="auto">
            <a:xfrm>
              <a:off x="774700" y="4059238"/>
              <a:ext cx="401638" cy="387350"/>
            </a:xfrm>
            <a:custGeom>
              <a:avLst/>
              <a:gdLst>
                <a:gd name="T0" fmla="*/ 127185 w 300"/>
                <a:gd name="T1" fmla="*/ 387350 h 289"/>
                <a:gd name="T2" fmla="*/ 0 w 300"/>
                <a:gd name="T3" fmla="*/ 199706 h 289"/>
                <a:gd name="T4" fmla="*/ 200819 w 300"/>
                <a:gd name="T5" fmla="*/ 0 h 289"/>
                <a:gd name="T6" fmla="*/ 401638 w 300"/>
                <a:gd name="T7" fmla="*/ 199706 h 289"/>
                <a:gd name="T8" fmla="*/ 396283 w 300"/>
                <a:gd name="T9" fmla="*/ 242596 h 289"/>
                <a:gd name="T10" fmla="*/ 373523 w 300"/>
                <a:gd name="T11" fmla="*/ 237235 h 289"/>
                <a:gd name="T12" fmla="*/ 377540 w 300"/>
                <a:gd name="T13" fmla="*/ 199706 h 289"/>
                <a:gd name="T14" fmla="*/ 200819 w 300"/>
                <a:gd name="T15" fmla="*/ 24126 h 289"/>
                <a:gd name="T16" fmla="*/ 24098 w 300"/>
                <a:gd name="T17" fmla="*/ 199706 h 289"/>
                <a:gd name="T18" fmla="*/ 136557 w 300"/>
                <a:gd name="T19" fmla="*/ 364565 h 289"/>
                <a:gd name="T20" fmla="*/ 127185 w 300"/>
                <a:gd name="T21" fmla="*/ 387350 h 28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00" h="289">
                  <a:moveTo>
                    <a:pt x="95" y="289"/>
                  </a:moveTo>
                  <a:cubicBezTo>
                    <a:pt x="37" y="266"/>
                    <a:pt x="0" y="211"/>
                    <a:pt x="0" y="149"/>
                  </a:cubicBezTo>
                  <a:cubicBezTo>
                    <a:pt x="0" y="67"/>
                    <a:pt x="67" y="0"/>
                    <a:pt x="150" y="0"/>
                  </a:cubicBezTo>
                  <a:cubicBezTo>
                    <a:pt x="233" y="0"/>
                    <a:pt x="300" y="67"/>
                    <a:pt x="300" y="149"/>
                  </a:cubicBezTo>
                  <a:cubicBezTo>
                    <a:pt x="300" y="160"/>
                    <a:pt x="299" y="171"/>
                    <a:pt x="296" y="181"/>
                  </a:cubicBezTo>
                  <a:cubicBezTo>
                    <a:pt x="279" y="177"/>
                    <a:pt x="279" y="177"/>
                    <a:pt x="279" y="177"/>
                  </a:cubicBezTo>
                  <a:cubicBezTo>
                    <a:pt x="281" y="168"/>
                    <a:pt x="282" y="159"/>
                    <a:pt x="282" y="149"/>
                  </a:cubicBezTo>
                  <a:cubicBezTo>
                    <a:pt x="282" y="77"/>
                    <a:pt x="223" y="18"/>
                    <a:pt x="150" y="18"/>
                  </a:cubicBezTo>
                  <a:cubicBezTo>
                    <a:pt x="77" y="18"/>
                    <a:pt x="18" y="77"/>
                    <a:pt x="18" y="149"/>
                  </a:cubicBezTo>
                  <a:cubicBezTo>
                    <a:pt x="18" y="204"/>
                    <a:pt x="51" y="252"/>
                    <a:pt x="102" y="272"/>
                  </a:cubicBezTo>
                  <a:lnTo>
                    <a:pt x="95" y="2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7" name="Freeform 328">
              <a:extLst>
                <a:ext uri="{FF2B5EF4-FFF2-40B4-BE49-F238E27FC236}">
                  <a16:creationId xmlns:a16="http://schemas.microsoft.com/office/drawing/2014/main" id="{88CFEE5D-4B09-4FAE-A1C9-C95B3BEDCF73}"/>
                </a:ext>
              </a:extLst>
            </p:cNvPr>
            <p:cNvSpPr>
              <a:spLocks/>
            </p:cNvSpPr>
            <p:nvPr/>
          </p:nvSpPr>
          <p:spPr bwMode="auto">
            <a:xfrm>
              <a:off x="912813" y="4194175"/>
              <a:ext cx="123825" cy="25400"/>
            </a:xfrm>
            <a:custGeom>
              <a:avLst/>
              <a:gdLst>
                <a:gd name="T0" fmla="*/ 111712 w 92"/>
                <a:gd name="T1" fmla="*/ 25400 h 18"/>
                <a:gd name="T2" fmla="*/ 12113 w 92"/>
                <a:gd name="T3" fmla="*/ 25400 h 18"/>
                <a:gd name="T4" fmla="*/ 0 w 92"/>
                <a:gd name="T5" fmla="*/ 12700 h 18"/>
                <a:gd name="T6" fmla="*/ 12113 w 92"/>
                <a:gd name="T7" fmla="*/ 0 h 18"/>
                <a:gd name="T8" fmla="*/ 111712 w 92"/>
                <a:gd name="T9" fmla="*/ 0 h 18"/>
                <a:gd name="T10" fmla="*/ 123825 w 92"/>
                <a:gd name="T11" fmla="*/ 12700 h 18"/>
                <a:gd name="T12" fmla="*/ 111712 w 92"/>
                <a:gd name="T13" fmla="*/ 25400 h 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92" h="18">
                  <a:moveTo>
                    <a:pt x="83" y="18"/>
                  </a:moveTo>
                  <a:cubicBezTo>
                    <a:pt x="9" y="18"/>
                    <a:pt x="9" y="18"/>
                    <a:pt x="9" y="18"/>
                  </a:cubicBezTo>
                  <a:cubicBezTo>
                    <a:pt x="4" y="18"/>
                    <a:pt x="0" y="14"/>
                    <a:pt x="0" y="9"/>
                  </a:cubicBezTo>
                  <a:cubicBezTo>
                    <a:pt x="0" y="4"/>
                    <a:pt x="4" y="0"/>
                    <a:pt x="9" y="0"/>
                  </a:cubicBezTo>
                  <a:cubicBezTo>
                    <a:pt x="83" y="0"/>
                    <a:pt x="83" y="0"/>
                    <a:pt x="83" y="0"/>
                  </a:cubicBezTo>
                  <a:cubicBezTo>
                    <a:pt x="88" y="0"/>
                    <a:pt x="92" y="4"/>
                    <a:pt x="92" y="9"/>
                  </a:cubicBezTo>
                  <a:cubicBezTo>
                    <a:pt x="92" y="14"/>
                    <a:pt x="88" y="18"/>
                    <a:pt x="8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sp>
          <p:nvSpPr>
            <p:cNvPr id="138" name="Freeform 329">
              <a:extLst>
                <a:ext uri="{FF2B5EF4-FFF2-40B4-BE49-F238E27FC236}">
                  <a16:creationId xmlns:a16="http://schemas.microsoft.com/office/drawing/2014/main" id="{905FF7F9-05FE-45E1-8608-6EA7EE45F60A}"/>
                </a:ext>
              </a:extLst>
            </p:cNvPr>
            <p:cNvSpPr>
              <a:spLocks/>
            </p:cNvSpPr>
            <p:nvPr/>
          </p:nvSpPr>
          <p:spPr bwMode="auto">
            <a:xfrm>
              <a:off x="963613" y="4194175"/>
              <a:ext cx="23813" cy="381000"/>
            </a:xfrm>
            <a:custGeom>
              <a:avLst/>
              <a:gdLst>
                <a:gd name="T0" fmla="*/ 11907 w 18"/>
                <a:gd name="T1" fmla="*/ 381000 h 283"/>
                <a:gd name="T2" fmla="*/ 0 w 18"/>
                <a:gd name="T3" fmla="*/ 368883 h 283"/>
                <a:gd name="T4" fmla="*/ 0 w 18"/>
                <a:gd name="T5" fmla="*/ 12117 h 283"/>
                <a:gd name="T6" fmla="*/ 11907 w 18"/>
                <a:gd name="T7" fmla="*/ 0 h 283"/>
                <a:gd name="T8" fmla="*/ 23813 w 18"/>
                <a:gd name="T9" fmla="*/ 12117 h 283"/>
                <a:gd name="T10" fmla="*/ 23813 w 18"/>
                <a:gd name="T11" fmla="*/ 368883 h 283"/>
                <a:gd name="T12" fmla="*/ 11907 w 18"/>
                <a:gd name="T13" fmla="*/ 381000 h 283"/>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8" h="283">
                  <a:moveTo>
                    <a:pt x="9" y="283"/>
                  </a:moveTo>
                  <a:cubicBezTo>
                    <a:pt x="4" y="283"/>
                    <a:pt x="0" y="279"/>
                    <a:pt x="0" y="274"/>
                  </a:cubicBezTo>
                  <a:cubicBezTo>
                    <a:pt x="0" y="9"/>
                    <a:pt x="0" y="9"/>
                    <a:pt x="0" y="9"/>
                  </a:cubicBezTo>
                  <a:cubicBezTo>
                    <a:pt x="0" y="4"/>
                    <a:pt x="4" y="0"/>
                    <a:pt x="9" y="0"/>
                  </a:cubicBezTo>
                  <a:cubicBezTo>
                    <a:pt x="14" y="0"/>
                    <a:pt x="18" y="4"/>
                    <a:pt x="18" y="9"/>
                  </a:cubicBezTo>
                  <a:cubicBezTo>
                    <a:pt x="18" y="274"/>
                    <a:pt x="18" y="274"/>
                    <a:pt x="18" y="274"/>
                  </a:cubicBezTo>
                  <a:cubicBezTo>
                    <a:pt x="18" y="279"/>
                    <a:pt x="14" y="283"/>
                    <a:pt x="9" y="28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sz="1905">
                <a:solidFill>
                  <a:prstClr val="black"/>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852303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副标题 5"/>
          <p:cNvSpPr>
            <a:spLocks noGrp="1"/>
          </p:cNvSpPr>
          <p:nvPr>
            <p:ph type="subTitle" idx="1"/>
          </p:nvPr>
        </p:nvSpPr>
        <p:spPr/>
        <p:txBody>
          <a:bodyPr/>
          <a:lstStyle/>
          <a:p>
            <a:r>
              <a:rPr lang="zh-CN" altLang="en-US" dirty="0"/>
              <a:t>目录</a:t>
            </a:r>
          </a:p>
        </p:txBody>
      </p:sp>
      <p:grpSp>
        <p:nvGrpSpPr>
          <p:cNvPr id="4" name="组合 3">
            <a:extLst>
              <a:ext uri="{FF2B5EF4-FFF2-40B4-BE49-F238E27FC236}">
                <a16:creationId xmlns:a16="http://schemas.microsoft.com/office/drawing/2014/main" id="{E8859EB7-0F49-496F-BDE9-2A3ACBE8CDD8}"/>
              </a:ext>
            </a:extLst>
          </p:cNvPr>
          <p:cNvGrpSpPr/>
          <p:nvPr/>
        </p:nvGrpSpPr>
        <p:grpSpPr>
          <a:xfrm>
            <a:off x="-4096582" y="-219166"/>
            <a:ext cx="14183935" cy="7296333"/>
            <a:chOff x="-4096582" y="-219166"/>
            <a:chExt cx="14183935" cy="7296333"/>
          </a:xfrm>
        </p:grpSpPr>
        <p:sp>
          <p:nvSpPr>
            <p:cNvPr id="5" name="空心弧 4">
              <a:extLst>
                <a:ext uri="{FF2B5EF4-FFF2-40B4-BE49-F238E27FC236}">
                  <a16:creationId xmlns:a16="http://schemas.microsoft.com/office/drawing/2014/main" id="{78E09E04-2EB5-4DBC-83B1-C1C157C11077}"/>
                </a:ext>
              </a:extLst>
            </p:cNvPr>
            <p:cNvSpPr/>
            <p:nvPr/>
          </p:nvSpPr>
          <p:spPr>
            <a:xfrm>
              <a:off x="-4096582" y="-219166"/>
              <a:ext cx="7296333" cy="7296333"/>
            </a:xfrm>
            <a:prstGeom prst="blockArc">
              <a:avLst>
                <a:gd name="adj1" fmla="val 18900000"/>
                <a:gd name="adj2" fmla="val 2700000"/>
                <a:gd name="adj3" fmla="val 296"/>
              </a:avLst>
            </a:prstGeom>
            <a:ln>
              <a:solidFill>
                <a:schemeClr val="bg1">
                  <a:lumMod val="85000"/>
                </a:schemeClr>
              </a:solidFill>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txBody>
            <a:bodyPr/>
            <a:lstStyle/>
            <a:p>
              <a:endParaRPr lang="zh-CN" altLang="en-US" dirty="0"/>
            </a:p>
          </p:txBody>
        </p:sp>
        <p:sp>
          <p:nvSpPr>
            <p:cNvPr id="8" name="任意多边形: 形状 7">
              <a:extLst>
                <a:ext uri="{FF2B5EF4-FFF2-40B4-BE49-F238E27FC236}">
                  <a16:creationId xmlns:a16="http://schemas.microsoft.com/office/drawing/2014/main" id="{6369DC84-3DCE-40F9-8D9A-4CB76ED18622}"/>
                </a:ext>
              </a:extLst>
            </p:cNvPr>
            <p:cNvSpPr/>
            <p:nvPr/>
          </p:nvSpPr>
          <p:spPr>
            <a:xfrm>
              <a:off x="2522412" y="1057298"/>
              <a:ext cx="7544646" cy="677814"/>
            </a:xfrm>
            <a:custGeom>
              <a:avLst/>
              <a:gdLst>
                <a:gd name="connsiteX0" fmla="*/ 0 w 7544646"/>
                <a:gd name="connsiteY0" fmla="*/ 0 h 677814"/>
                <a:gd name="connsiteX1" fmla="*/ 7544646 w 7544646"/>
                <a:gd name="connsiteY1" fmla="*/ 0 h 677814"/>
                <a:gd name="connsiteX2" fmla="*/ 7544646 w 7544646"/>
                <a:gd name="connsiteY2" fmla="*/ 677814 h 677814"/>
                <a:gd name="connsiteX3" fmla="*/ 0 w 7544646"/>
                <a:gd name="connsiteY3" fmla="*/ 677814 h 677814"/>
                <a:gd name="connsiteX4" fmla="*/ 0 w 7544646"/>
                <a:gd name="connsiteY4" fmla="*/ 0 h 6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4646" h="677814">
                  <a:moveTo>
                    <a:pt x="0" y="0"/>
                  </a:moveTo>
                  <a:lnTo>
                    <a:pt x="7544646" y="0"/>
                  </a:lnTo>
                  <a:lnTo>
                    <a:pt x="7544646" y="677814"/>
                  </a:lnTo>
                  <a:lnTo>
                    <a:pt x="0" y="677814"/>
                  </a:lnTo>
                  <a:lnTo>
                    <a:pt x="0" y="0"/>
                  </a:lnTo>
                  <a:close/>
                </a:path>
              </a:pathLst>
            </a:custGeom>
            <a:solidFill>
              <a:schemeClr val="bg1">
                <a:lumMod val="8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8016" tIns="66040" rIns="66040" bIns="66040" numCol="1" spcCol="1270" anchor="ctr" anchorCtr="0">
              <a:noAutofit/>
            </a:bodyPr>
            <a:lstStyle/>
            <a:p>
              <a:pPr defTabSz="1155700">
                <a:lnSpc>
                  <a:spcPct val="90000"/>
                </a:lnSpc>
                <a:spcBef>
                  <a:spcPct val="0"/>
                </a:spcBef>
                <a:spcAft>
                  <a:spcPct val="35000"/>
                </a:spcAft>
              </a:pPr>
              <a:r>
                <a:rPr lang="en-US" altLang="zh-CN" sz="2600" dirty="0">
                  <a:solidFill>
                    <a:schemeClr val="tx1"/>
                  </a:solidFill>
                  <a:latin typeface="微软雅黑" panose="020B0503020204020204" pitchFamily="34" charset="-122"/>
                  <a:ea typeface="微软雅黑" panose="020B0503020204020204" pitchFamily="34" charset="-122"/>
                </a:rPr>
                <a:t>AI</a:t>
              </a:r>
              <a:r>
                <a:rPr lang="zh-CN" altLang="en-US" sz="2600" dirty="0">
                  <a:solidFill>
                    <a:schemeClr val="tx1"/>
                  </a:solidFill>
                  <a:latin typeface="微软雅黑" panose="020B0503020204020204" pitchFamily="34" charset="-122"/>
                  <a:ea typeface="微软雅黑" panose="020B0503020204020204" pitchFamily="34" charset="-122"/>
                </a:rPr>
                <a:t>洞察</a:t>
              </a:r>
            </a:p>
          </p:txBody>
        </p:sp>
        <p:sp>
          <p:nvSpPr>
            <p:cNvPr id="9" name="椭圆 8">
              <a:extLst>
                <a:ext uri="{FF2B5EF4-FFF2-40B4-BE49-F238E27FC236}">
                  <a16:creationId xmlns:a16="http://schemas.microsoft.com/office/drawing/2014/main" id="{9C50E5DA-4E64-412D-8A1C-8C0232A79351}"/>
                </a:ext>
              </a:extLst>
            </p:cNvPr>
            <p:cNvSpPr/>
            <p:nvPr/>
          </p:nvSpPr>
          <p:spPr>
            <a:xfrm>
              <a:off x="2119073" y="972571"/>
              <a:ext cx="847268" cy="847268"/>
            </a:xfrm>
            <a:prstGeom prst="ellipse">
              <a:avLst/>
            </a:prstGeom>
            <a:ln>
              <a:solidFill>
                <a:schemeClr val="bg1">
                  <a:lumMod val="75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2" name="任意多边形: 形状 11">
              <a:extLst>
                <a:ext uri="{FF2B5EF4-FFF2-40B4-BE49-F238E27FC236}">
                  <a16:creationId xmlns:a16="http://schemas.microsoft.com/office/drawing/2014/main" id="{398096E7-5C78-40CC-B81E-D245756F6ECA}"/>
                </a:ext>
              </a:extLst>
            </p:cNvPr>
            <p:cNvSpPr/>
            <p:nvPr/>
          </p:nvSpPr>
          <p:spPr>
            <a:xfrm>
              <a:off x="3177481" y="3090092"/>
              <a:ext cx="6909872" cy="677814"/>
            </a:xfrm>
            <a:custGeom>
              <a:avLst/>
              <a:gdLst>
                <a:gd name="connsiteX0" fmla="*/ 0 w 6909872"/>
                <a:gd name="connsiteY0" fmla="*/ 0 h 677814"/>
                <a:gd name="connsiteX1" fmla="*/ 6909872 w 6909872"/>
                <a:gd name="connsiteY1" fmla="*/ 0 h 677814"/>
                <a:gd name="connsiteX2" fmla="*/ 6909872 w 6909872"/>
                <a:gd name="connsiteY2" fmla="*/ 677814 h 677814"/>
                <a:gd name="connsiteX3" fmla="*/ 0 w 6909872"/>
                <a:gd name="connsiteY3" fmla="*/ 677814 h 677814"/>
                <a:gd name="connsiteX4" fmla="*/ 0 w 6909872"/>
                <a:gd name="connsiteY4" fmla="*/ 0 h 6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9872" h="677814">
                  <a:moveTo>
                    <a:pt x="0" y="0"/>
                  </a:moveTo>
                  <a:lnTo>
                    <a:pt x="6909872" y="0"/>
                  </a:lnTo>
                  <a:lnTo>
                    <a:pt x="6909872" y="677814"/>
                  </a:lnTo>
                  <a:lnTo>
                    <a:pt x="0" y="677814"/>
                  </a:lnTo>
                  <a:lnTo>
                    <a:pt x="0" y="0"/>
                  </a:lnTo>
                  <a:close/>
                </a:path>
              </a:pathLst>
            </a:custGeom>
            <a:solidFill>
              <a:schemeClr val="bg1">
                <a:lumMod val="8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8016" tIns="66040" rIns="66040" bIns="66040" numCol="1" spcCol="1270" anchor="ctr" anchorCtr="0">
              <a:noAutofit/>
            </a:bodyPr>
            <a:lstStyle/>
            <a:p>
              <a:pPr lvl="0" defTabSz="1155700">
                <a:lnSpc>
                  <a:spcPct val="90000"/>
                </a:lnSpc>
                <a:spcBef>
                  <a:spcPct val="0"/>
                </a:spcBef>
                <a:spcAft>
                  <a:spcPct val="35000"/>
                </a:spcAft>
              </a:pPr>
              <a:r>
                <a:rPr lang="en-US" altLang="zh-CN" sz="2600" dirty="0">
                  <a:solidFill>
                    <a:schemeClr val="tx1"/>
                  </a:solidFill>
                  <a:latin typeface="微软雅黑" panose="020B0503020204020204" pitchFamily="34" charset="-122"/>
                  <a:ea typeface="微软雅黑" panose="020B0503020204020204" pitchFamily="34" charset="-122"/>
                </a:rPr>
                <a:t>AI</a:t>
              </a:r>
              <a:r>
                <a:rPr lang="zh-CN" altLang="en-US" sz="2600" dirty="0">
                  <a:solidFill>
                    <a:schemeClr val="tx1"/>
                  </a:solidFill>
                  <a:latin typeface="微软雅黑" panose="020B0503020204020204" pitchFamily="34" charset="-122"/>
                  <a:ea typeface="微软雅黑" panose="020B0503020204020204" pitchFamily="34" charset="-122"/>
                </a:rPr>
                <a:t>落地挑战</a:t>
              </a:r>
            </a:p>
          </p:txBody>
        </p:sp>
        <p:sp>
          <p:nvSpPr>
            <p:cNvPr id="13" name="椭圆 12">
              <a:extLst>
                <a:ext uri="{FF2B5EF4-FFF2-40B4-BE49-F238E27FC236}">
                  <a16:creationId xmlns:a16="http://schemas.microsoft.com/office/drawing/2014/main" id="{ED983EFB-F463-4A09-A04B-80AE957005C6}"/>
                </a:ext>
              </a:extLst>
            </p:cNvPr>
            <p:cNvSpPr/>
            <p:nvPr/>
          </p:nvSpPr>
          <p:spPr>
            <a:xfrm>
              <a:off x="2753846" y="3005365"/>
              <a:ext cx="847268" cy="847268"/>
            </a:xfrm>
            <a:prstGeom prst="ellipse">
              <a:avLst/>
            </a:prstGeom>
            <a:ln>
              <a:solidFill>
                <a:schemeClr val="bg1">
                  <a:lumMod val="75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sp>
          <p:nvSpPr>
            <p:cNvPr id="16" name="任意多边形: 形状 15">
              <a:extLst>
                <a:ext uri="{FF2B5EF4-FFF2-40B4-BE49-F238E27FC236}">
                  <a16:creationId xmlns:a16="http://schemas.microsoft.com/office/drawing/2014/main" id="{12F2E555-FF68-4D9B-AEE0-3A0AA9E496E9}"/>
                </a:ext>
              </a:extLst>
            </p:cNvPr>
            <p:cNvSpPr/>
            <p:nvPr/>
          </p:nvSpPr>
          <p:spPr>
            <a:xfrm>
              <a:off x="2542707" y="5122886"/>
              <a:ext cx="7544646" cy="677814"/>
            </a:xfrm>
            <a:custGeom>
              <a:avLst/>
              <a:gdLst>
                <a:gd name="connsiteX0" fmla="*/ 0 w 7544646"/>
                <a:gd name="connsiteY0" fmla="*/ 0 h 677814"/>
                <a:gd name="connsiteX1" fmla="*/ 7544646 w 7544646"/>
                <a:gd name="connsiteY1" fmla="*/ 0 h 677814"/>
                <a:gd name="connsiteX2" fmla="*/ 7544646 w 7544646"/>
                <a:gd name="connsiteY2" fmla="*/ 677814 h 677814"/>
                <a:gd name="connsiteX3" fmla="*/ 0 w 7544646"/>
                <a:gd name="connsiteY3" fmla="*/ 677814 h 677814"/>
                <a:gd name="connsiteX4" fmla="*/ 0 w 7544646"/>
                <a:gd name="connsiteY4" fmla="*/ 0 h 6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4646" h="677814">
                  <a:moveTo>
                    <a:pt x="0" y="0"/>
                  </a:moveTo>
                  <a:lnTo>
                    <a:pt x="7544646" y="0"/>
                  </a:lnTo>
                  <a:lnTo>
                    <a:pt x="7544646" y="677814"/>
                  </a:lnTo>
                  <a:lnTo>
                    <a:pt x="0" y="677814"/>
                  </a:lnTo>
                  <a:lnTo>
                    <a:pt x="0" y="0"/>
                  </a:lnTo>
                  <a:close/>
                </a:path>
              </a:pathLst>
            </a:custGeom>
            <a:solidFill>
              <a:schemeClr val="bg1">
                <a:lumMod val="85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8016" tIns="66040" rIns="66040" bIns="66040" numCol="1" spcCol="1270" anchor="ctr" anchorCtr="0">
              <a:noAutofit/>
            </a:bodyPr>
            <a:lstStyle/>
            <a:p>
              <a:pPr lvl="0" defTabSz="1155700">
                <a:lnSpc>
                  <a:spcPct val="90000"/>
                </a:lnSpc>
                <a:spcBef>
                  <a:spcPct val="0"/>
                </a:spcBef>
                <a:spcAft>
                  <a:spcPct val="35000"/>
                </a:spcAft>
              </a:pPr>
              <a:r>
                <a:rPr lang="zh-CN" altLang="en-US" sz="2600" dirty="0">
                  <a:solidFill>
                    <a:schemeClr val="tx1"/>
                  </a:solidFill>
                  <a:latin typeface="微软雅黑" panose="020B0503020204020204" pitchFamily="34" charset="-122"/>
                  <a:ea typeface="微软雅黑" panose="020B0503020204020204" pitchFamily="34" charset="-122"/>
                </a:rPr>
                <a:t>解决方案</a:t>
              </a:r>
            </a:p>
          </p:txBody>
        </p:sp>
        <p:sp>
          <p:nvSpPr>
            <p:cNvPr id="17" name="椭圆 16">
              <a:extLst>
                <a:ext uri="{FF2B5EF4-FFF2-40B4-BE49-F238E27FC236}">
                  <a16:creationId xmlns:a16="http://schemas.microsoft.com/office/drawing/2014/main" id="{835FB5A2-28A5-4A33-A707-22CBD9328D97}"/>
                </a:ext>
              </a:extLst>
            </p:cNvPr>
            <p:cNvSpPr/>
            <p:nvPr/>
          </p:nvSpPr>
          <p:spPr>
            <a:xfrm>
              <a:off x="2119073" y="5038159"/>
              <a:ext cx="847268" cy="847268"/>
            </a:xfrm>
            <a:prstGeom prst="ellipse">
              <a:avLst/>
            </a:prstGeom>
            <a:ln>
              <a:solidFill>
                <a:schemeClr val="bg1">
                  <a:lumMod val="75000"/>
                </a:schemeClr>
              </a:solidFill>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a:schemeClr val="dk1">
                <a:hueOff val="0"/>
                <a:satOff val="0"/>
                <a:lumOff val="0"/>
                <a:alphaOff val="0"/>
              </a:schemeClr>
            </a:fontRef>
          </p:style>
        </p:sp>
      </p:grpSp>
      <p:sp>
        <p:nvSpPr>
          <p:cNvPr id="18" name="文本框 17">
            <a:extLst>
              <a:ext uri="{FF2B5EF4-FFF2-40B4-BE49-F238E27FC236}">
                <a16:creationId xmlns:a16="http://schemas.microsoft.com/office/drawing/2014/main" id="{49D035F7-3D46-48D9-AE26-4009B76F4FAA}"/>
              </a:ext>
            </a:extLst>
          </p:cNvPr>
          <p:cNvSpPr txBox="1"/>
          <p:nvPr/>
        </p:nvSpPr>
        <p:spPr>
          <a:xfrm>
            <a:off x="2221654" y="1057293"/>
            <a:ext cx="602827" cy="584775"/>
          </a:xfrm>
          <a:prstGeom prst="rect">
            <a:avLst/>
          </a:prstGeom>
          <a:noFill/>
        </p:spPr>
        <p:txBody>
          <a:bodyPr wrap="square" rtlCol="0" anchor="ctr">
            <a:spAutoFit/>
          </a:bodyPr>
          <a:lstStyle/>
          <a:p>
            <a:pPr algn="ctr"/>
            <a:r>
              <a:rPr lang="en-US" altLang="zh-CN" sz="3200" b="1" dirty="0">
                <a:latin typeface="黑体" panose="02010609060101010101" pitchFamily="49" charset="-122"/>
                <a:ea typeface="黑体" panose="02010609060101010101" pitchFamily="49" charset="-122"/>
              </a:rPr>
              <a:t>01</a:t>
            </a:r>
            <a:endParaRPr lang="zh-CN" altLang="en-US" sz="3200" b="1" dirty="0">
              <a:latin typeface="黑体" panose="02010609060101010101" pitchFamily="49" charset="-122"/>
              <a:ea typeface="黑体" panose="02010609060101010101" pitchFamily="49" charset="-122"/>
            </a:endParaRPr>
          </a:p>
        </p:txBody>
      </p:sp>
      <p:sp>
        <p:nvSpPr>
          <p:cNvPr id="20" name="文本框 19">
            <a:extLst>
              <a:ext uri="{FF2B5EF4-FFF2-40B4-BE49-F238E27FC236}">
                <a16:creationId xmlns:a16="http://schemas.microsoft.com/office/drawing/2014/main" id="{60A92C02-D3B6-43D3-8B24-FE6680F3E308}"/>
              </a:ext>
            </a:extLst>
          </p:cNvPr>
          <p:cNvSpPr txBox="1"/>
          <p:nvPr/>
        </p:nvSpPr>
        <p:spPr>
          <a:xfrm>
            <a:off x="2878667" y="3136612"/>
            <a:ext cx="602827" cy="584775"/>
          </a:xfrm>
          <a:prstGeom prst="rect">
            <a:avLst/>
          </a:prstGeom>
          <a:noFill/>
        </p:spPr>
        <p:txBody>
          <a:bodyPr wrap="square" rtlCol="0" anchor="ctr">
            <a:spAutoFit/>
          </a:bodyPr>
          <a:lstStyle/>
          <a:p>
            <a:pPr algn="ctr"/>
            <a:r>
              <a:rPr lang="en-US" altLang="zh-CN" sz="3200" b="1" dirty="0">
                <a:latin typeface="黑体" panose="02010609060101010101" pitchFamily="49" charset="-122"/>
                <a:ea typeface="黑体" panose="02010609060101010101" pitchFamily="49" charset="-122"/>
              </a:rPr>
              <a:t>02</a:t>
            </a:r>
            <a:endParaRPr lang="zh-CN" altLang="en-US" sz="3200" b="1" dirty="0">
              <a:latin typeface="黑体" panose="02010609060101010101" pitchFamily="49" charset="-122"/>
              <a:ea typeface="黑体" panose="02010609060101010101" pitchFamily="49" charset="-122"/>
            </a:endParaRPr>
          </a:p>
        </p:txBody>
      </p:sp>
      <p:sp>
        <p:nvSpPr>
          <p:cNvPr id="22" name="文本框 21">
            <a:extLst>
              <a:ext uri="{FF2B5EF4-FFF2-40B4-BE49-F238E27FC236}">
                <a16:creationId xmlns:a16="http://schemas.microsoft.com/office/drawing/2014/main" id="{7B81E61E-75D5-4FAC-BEBF-4AA67A0163A5}"/>
              </a:ext>
            </a:extLst>
          </p:cNvPr>
          <p:cNvSpPr txBox="1"/>
          <p:nvPr/>
        </p:nvSpPr>
        <p:spPr>
          <a:xfrm>
            <a:off x="2221654" y="5143862"/>
            <a:ext cx="602827" cy="584775"/>
          </a:xfrm>
          <a:prstGeom prst="rect">
            <a:avLst/>
          </a:prstGeom>
          <a:noFill/>
        </p:spPr>
        <p:txBody>
          <a:bodyPr wrap="square" rtlCol="0" anchor="ctr">
            <a:spAutoFit/>
          </a:bodyPr>
          <a:lstStyle/>
          <a:p>
            <a:pPr algn="ctr"/>
            <a:r>
              <a:rPr lang="en-US" altLang="zh-CN" sz="3200" b="1" dirty="0">
                <a:latin typeface="黑体" panose="02010609060101010101" pitchFamily="49" charset="-122"/>
                <a:ea typeface="黑体" panose="02010609060101010101" pitchFamily="49" charset="-122"/>
              </a:rPr>
              <a:t>03</a:t>
            </a:r>
            <a:endParaRPr lang="zh-CN" altLang="en-US" sz="3200" b="1" dirty="0">
              <a:latin typeface="黑体" panose="02010609060101010101" pitchFamily="49" charset="-122"/>
              <a:ea typeface="黑体" panose="02010609060101010101" pitchFamily="49"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en-US" altLang="zh-CN" b="1" dirty="0"/>
              <a:t>AI</a:t>
            </a:r>
            <a:r>
              <a:rPr lang="zh-CN" altLang="en-US" b="1" dirty="0"/>
              <a:t>计算产业格局重塑大门已经打开</a:t>
            </a:r>
          </a:p>
        </p:txBody>
      </p:sp>
      <p:grpSp>
        <p:nvGrpSpPr>
          <p:cNvPr id="115" name="组合 114">
            <a:extLst>
              <a:ext uri="{FF2B5EF4-FFF2-40B4-BE49-F238E27FC236}">
                <a16:creationId xmlns:a16="http://schemas.microsoft.com/office/drawing/2014/main" id="{42142FC2-8CB2-4303-9381-491E053BFF47}"/>
              </a:ext>
            </a:extLst>
          </p:cNvPr>
          <p:cNvGrpSpPr/>
          <p:nvPr/>
        </p:nvGrpSpPr>
        <p:grpSpPr>
          <a:xfrm>
            <a:off x="7404812" y="2659436"/>
            <a:ext cx="4188848" cy="2588751"/>
            <a:chOff x="-2030047" y="3135574"/>
            <a:chExt cx="4973298" cy="1530982"/>
          </a:xfrm>
        </p:grpSpPr>
        <p:sp>
          <p:nvSpPr>
            <p:cNvPr id="59" name="矩形 58">
              <a:extLst>
                <a:ext uri="{FF2B5EF4-FFF2-40B4-BE49-F238E27FC236}">
                  <a16:creationId xmlns:a16="http://schemas.microsoft.com/office/drawing/2014/main" id="{BA55C4A9-93A7-49C5-9C49-C9E0FD56E7AE}"/>
                </a:ext>
              </a:extLst>
            </p:cNvPr>
            <p:cNvSpPr/>
            <p:nvPr/>
          </p:nvSpPr>
          <p:spPr>
            <a:xfrm>
              <a:off x="-2030047" y="3135574"/>
              <a:ext cx="4973298" cy="1530982"/>
            </a:xfrm>
            <a:prstGeom prst="rect">
              <a:avLst/>
            </a:prstGeom>
            <a:solidFill>
              <a:sysClr val="window" lastClr="FFFFFF">
                <a:lumMod val="95000"/>
                <a:alpha val="54000"/>
              </a:sysClr>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a:ln>
                  <a:noFill/>
                </a:ln>
                <a:solidFill>
                  <a:srgbClr val="FFFFFF"/>
                </a:solidFill>
                <a:effectLst/>
                <a:uLnTx/>
                <a:uFillTx/>
                <a:latin typeface="Arial" panose="020B0604020202020204"/>
                <a:ea typeface="微软雅黑" panose="020B0503020204020204" pitchFamily="34" charset="-122"/>
                <a:cs typeface="+mn-cs"/>
              </a:endParaRPr>
            </a:p>
          </p:txBody>
        </p:sp>
        <p:sp>
          <p:nvSpPr>
            <p:cNvPr id="61" name="矩形 60">
              <a:extLst>
                <a:ext uri="{FF2B5EF4-FFF2-40B4-BE49-F238E27FC236}">
                  <a16:creationId xmlns:a16="http://schemas.microsoft.com/office/drawing/2014/main" id="{F127AD68-B256-486B-8EE1-44F08F539DD9}"/>
                </a:ext>
              </a:extLst>
            </p:cNvPr>
            <p:cNvSpPr/>
            <p:nvPr/>
          </p:nvSpPr>
          <p:spPr>
            <a:xfrm>
              <a:off x="-1929572" y="3243398"/>
              <a:ext cx="4626093" cy="1369916"/>
            </a:xfrm>
            <a:prstGeom prst="rect">
              <a:avLst/>
            </a:prstGeom>
            <a:noFill/>
          </p:spPr>
          <p:txBody>
            <a:bodyPr wrap="square">
              <a:spAutoFit/>
            </a:bodyPr>
            <a:lstStyle/>
            <a:p>
              <a:pPr marL="176213" indent="-176213" algn="just">
                <a:lnSpc>
                  <a:spcPct val="150000"/>
                </a:lnSpc>
                <a:buFont typeface="Arial" panose="020B0604020202020204" pitchFamily="34" charset="0"/>
                <a:buChar char="•"/>
                <a:defRPr/>
              </a:pPr>
              <a:r>
                <a:rPr lang="zh-CN" altLang="en-US" sz="1400" dirty="0">
                  <a:solidFill>
                    <a:prstClr val="black"/>
                  </a:solidFill>
                  <a:latin typeface="Microsoft YaHei" panose="020B0503020204020204" pitchFamily="34" charset="-122"/>
                  <a:ea typeface="Microsoft YaHei" panose="020B0503020204020204" pitchFamily="34" charset="-122"/>
                </a:rPr>
                <a:t>从</a:t>
              </a:r>
              <a:r>
                <a:rPr lang="en-US" altLang="zh-CN" sz="1400" dirty="0" err="1">
                  <a:solidFill>
                    <a:prstClr val="black"/>
                  </a:solidFill>
                  <a:latin typeface="Microsoft YaHei" panose="020B0503020204020204" pitchFamily="34" charset="-122"/>
                  <a:ea typeface="Microsoft YaHei" panose="020B0503020204020204" pitchFamily="34" charset="-122"/>
                </a:rPr>
                <a:t>ChatGPT</a:t>
              </a:r>
              <a:r>
                <a:rPr lang="zh-CN" altLang="en-US" sz="1400" dirty="0">
                  <a:solidFill>
                    <a:prstClr val="black"/>
                  </a:solidFill>
                  <a:latin typeface="Microsoft YaHei" panose="020B0503020204020204" pitchFamily="34" charset="-122"/>
                  <a:ea typeface="Microsoft YaHei" panose="020B0503020204020204" pitchFamily="34" charset="-122"/>
                </a:rPr>
                <a:t>到“百模大战”，算力需求快速上涨，中国区人工智能</a:t>
              </a:r>
              <a:r>
                <a:rPr lang="zh-CN" altLang="zh-CN" sz="1400" dirty="0">
                  <a:solidFill>
                    <a:prstClr val="black"/>
                  </a:solidFill>
                  <a:latin typeface="Microsoft YaHei" panose="020B0503020204020204" pitchFamily="34" charset="-122"/>
                  <a:ea typeface="Microsoft YaHei" panose="020B0503020204020204" pitchFamily="34" charset="-122"/>
                </a:rPr>
                <a:t>算力</a:t>
              </a:r>
              <a:r>
                <a:rPr lang="zh-CN" altLang="en-US" sz="1400" dirty="0">
                  <a:solidFill>
                    <a:prstClr val="black"/>
                  </a:solidFill>
                  <a:latin typeface="Microsoft YaHei" panose="020B0503020204020204" pitchFamily="34" charset="-122"/>
                  <a:ea typeface="Microsoft YaHei" panose="020B0503020204020204" pitchFamily="34" charset="-122"/>
                </a:rPr>
                <a:t>规模年复合增长率</a:t>
              </a:r>
              <a:r>
                <a:rPr lang="en-US" altLang="zh-CN" sz="1400" dirty="0">
                  <a:solidFill>
                    <a:prstClr val="black"/>
                  </a:solidFill>
                  <a:latin typeface="Microsoft YaHei" panose="020B0503020204020204" pitchFamily="34" charset="-122"/>
                  <a:ea typeface="Microsoft YaHei" panose="020B0503020204020204" pitchFamily="34" charset="-122"/>
                </a:rPr>
                <a:t>52.3%</a:t>
              </a:r>
            </a:p>
            <a:p>
              <a:pPr marL="176213" indent="-176213" algn="just">
                <a:lnSpc>
                  <a:spcPct val="150000"/>
                </a:lnSpc>
                <a:buFont typeface="Arial" panose="020B0604020202020204" pitchFamily="34" charset="0"/>
                <a:buChar char="•"/>
                <a:defRPr/>
              </a:pPr>
              <a:r>
                <a:rPr lang="zh-CN" altLang="en-US" sz="1400" dirty="0">
                  <a:solidFill>
                    <a:prstClr val="black"/>
                  </a:solidFill>
                  <a:latin typeface="Microsoft YaHei" panose="020B0503020204020204" pitchFamily="34" charset="-122"/>
                  <a:ea typeface="Microsoft YaHei" panose="020B0503020204020204" pitchFamily="34" charset="-122"/>
                </a:rPr>
                <a:t>头部互联网厂商集中发布商用大模型：盘古</a:t>
              </a:r>
              <a:r>
                <a:rPr lang="en-US" altLang="zh-CN" sz="1400" dirty="0">
                  <a:solidFill>
                    <a:prstClr val="black"/>
                  </a:solidFill>
                  <a:latin typeface="Microsoft YaHei" panose="020B0503020204020204" pitchFamily="34" charset="-122"/>
                  <a:ea typeface="Microsoft YaHei" panose="020B0503020204020204" pitchFamily="34" charset="-122"/>
                </a:rPr>
                <a:t>/</a:t>
              </a:r>
              <a:r>
                <a:rPr lang="zh-CN" altLang="en-US" sz="1400" dirty="0">
                  <a:solidFill>
                    <a:prstClr val="black"/>
                  </a:solidFill>
                  <a:latin typeface="Microsoft YaHei" panose="020B0503020204020204" pitchFamily="34" charset="-122"/>
                  <a:ea typeface="Microsoft YaHei" panose="020B0503020204020204" pitchFamily="34" charset="-122"/>
                </a:rPr>
                <a:t>文心一言</a:t>
              </a:r>
              <a:r>
                <a:rPr lang="en-US" altLang="zh-CN" sz="1400" dirty="0">
                  <a:solidFill>
                    <a:prstClr val="black"/>
                  </a:solidFill>
                  <a:latin typeface="Microsoft YaHei" panose="020B0503020204020204" pitchFamily="34" charset="-122"/>
                  <a:ea typeface="Microsoft YaHei" panose="020B0503020204020204" pitchFamily="34" charset="-122"/>
                </a:rPr>
                <a:t>/</a:t>
              </a:r>
              <a:r>
                <a:rPr lang="zh-CN" altLang="en-US" sz="1400" dirty="0">
                  <a:solidFill>
                    <a:prstClr val="black"/>
                  </a:solidFill>
                  <a:latin typeface="Microsoft YaHei" panose="020B0503020204020204" pitchFamily="34" charset="-122"/>
                  <a:ea typeface="Microsoft YaHei" panose="020B0503020204020204" pitchFamily="34" charset="-122"/>
                </a:rPr>
                <a:t>通义千问</a:t>
              </a:r>
              <a:r>
                <a:rPr lang="en-US" altLang="zh-CN" sz="1400" dirty="0">
                  <a:solidFill>
                    <a:prstClr val="black"/>
                  </a:solidFill>
                  <a:latin typeface="Microsoft YaHei" panose="020B0503020204020204" pitchFamily="34" charset="-122"/>
                  <a:ea typeface="Microsoft YaHei" panose="020B0503020204020204" pitchFamily="34" charset="-122"/>
                </a:rPr>
                <a:t>…</a:t>
              </a:r>
            </a:p>
            <a:p>
              <a:pPr marL="176213" indent="-176213" algn="just">
                <a:lnSpc>
                  <a:spcPct val="150000"/>
                </a:lnSpc>
                <a:buFont typeface="Arial" panose="020B0604020202020204" pitchFamily="34" charset="0"/>
                <a:buChar char="•"/>
                <a:defRPr/>
              </a:pPr>
              <a:r>
                <a:rPr lang="en-US" altLang="zh-CN" sz="1400" dirty="0">
                  <a:solidFill>
                    <a:prstClr val="black"/>
                  </a:solidFill>
                  <a:latin typeface="Microsoft YaHei" panose="020B0503020204020204" pitchFamily="34" charset="-122"/>
                  <a:ea typeface="Microsoft YaHei" panose="020B0503020204020204" pitchFamily="34" charset="-122"/>
                </a:rPr>
                <a:t>AI</a:t>
              </a:r>
              <a:r>
                <a:rPr lang="zh-CN" altLang="en-US" sz="1400" dirty="0">
                  <a:solidFill>
                    <a:prstClr val="black"/>
                  </a:solidFill>
                  <a:latin typeface="Microsoft YaHei" panose="020B0503020204020204" pitchFamily="34" charset="-122"/>
                  <a:ea typeface="Microsoft YaHei" panose="020B0503020204020204" pitchFamily="34" charset="-122"/>
                </a:rPr>
                <a:t>需求从头部互联网开始逐步蔓延至运营商，金融，政企等行业</a:t>
              </a:r>
              <a:endParaRPr lang="zh-CN" altLang="en-US" sz="1400" b="1" kern="0" dirty="0">
                <a:solidFill>
                  <a:prstClr val="black"/>
                </a:solidFill>
                <a:latin typeface="微软雅黑" panose="020B0703020204020201" pitchFamily="34" charset="-122"/>
                <a:ea typeface="微软雅黑" panose="020B0703020204020201" pitchFamily="34" charset="-122"/>
                <a:cs typeface="Arial" panose="020B0604020202090204" pitchFamily="34" charset="0"/>
                <a:sym typeface="+mn-ea"/>
              </a:endParaRPr>
            </a:p>
          </p:txBody>
        </p:sp>
      </p:grpSp>
      <p:grpSp>
        <p:nvGrpSpPr>
          <p:cNvPr id="114" name="组合 113">
            <a:extLst>
              <a:ext uri="{FF2B5EF4-FFF2-40B4-BE49-F238E27FC236}">
                <a16:creationId xmlns:a16="http://schemas.microsoft.com/office/drawing/2014/main" id="{29E64A91-BD66-4755-B91A-B00908B981B5}"/>
              </a:ext>
            </a:extLst>
          </p:cNvPr>
          <p:cNvGrpSpPr/>
          <p:nvPr/>
        </p:nvGrpSpPr>
        <p:grpSpPr>
          <a:xfrm>
            <a:off x="236661" y="1628800"/>
            <a:ext cx="6785132" cy="4248472"/>
            <a:chOff x="4983774" y="1268760"/>
            <a:chExt cx="5389463" cy="3374582"/>
          </a:xfrm>
        </p:grpSpPr>
        <p:sp>
          <p:nvSpPr>
            <p:cNvPr id="60" name="矩形 59">
              <a:extLst>
                <a:ext uri="{FF2B5EF4-FFF2-40B4-BE49-F238E27FC236}">
                  <a16:creationId xmlns:a16="http://schemas.microsoft.com/office/drawing/2014/main" id="{9AD8A0EB-5FD2-4514-BE8B-CB6163AE1317}"/>
                </a:ext>
              </a:extLst>
            </p:cNvPr>
            <p:cNvSpPr/>
            <p:nvPr/>
          </p:nvSpPr>
          <p:spPr>
            <a:xfrm>
              <a:off x="4983774" y="1268760"/>
              <a:ext cx="5389463" cy="432000"/>
            </a:xfrm>
            <a:prstGeom prst="rect">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大模型带来</a:t>
              </a:r>
              <a:r>
                <a:rPr kumimoji="0" lang="en-US" altLang="zh-CN"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AI</a:t>
              </a:r>
              <a:r>
                <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算力需求的跳变</a:t>
              </a:r>
            </a:p>
          </p:txBody>
        </p:sp>
        <p:sp>
          <p:nvSpPr>
            <p:cNvPr id="63" name="文本框 62">
              <a:extLst>
                <a:ext uri="{FF2B5EF4-FFF2-40B4-BE49-F238E27FC236}">
                  <a16:creationId xmlns:a16="http://schemas.microsoft.com/office/drawing/2014/main" id="{184F9176-5EEC-4E91-A366-0E25A3005DB2}"/>
                </a:ext>
              </a:extLst>
            </p:cNvPr>
            <p:cNvSpPr txBox="1"/>
            <p:nvPr/>
          </p:nvSpPr>
          <p:spPr>
            <a:xfrm>
              <a:off x="6241665" y="1862976"/>
              <a:ext cx="2863657" cy="307777"/>
            </a:xfrm>
            <a:prstGeom prst="rect">
              <a:avLst/>
            </a:prstGeom>
            <a:noFill/>
          </p:spPr>
          <p:txBody>
            <a:bodyPr wrap="squar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prstClr val="black"/>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中国智能算力规模及预测</a:t>
              </a:r>
            </a:p>
          </p:txBody>
        </p:sp>
        <p:sp>
          <p:nvSpPr>
            <p:cNvPr id="64" name="文本框 63">
              <a:extLst>
                <a:ext uri="{FF2B5EF4-FFF2-40B4-BE49-F238E27FC236}">
                  <a16:creationId xmlns:a16="http://schemas.microsoft.com/office/drawing/2014/main" id="{3C1BB826-EFD0-4EEF-A19F-0A2A214D6E33}"/>
                </a:ext>
              </a:extLst>
            </p:cNvPr>
            <p:cNvSpPr txBox="1"/>
            <p:nvPr/>
          </p:nvSpPr>
          <p:spPr>
            <a:xfrm>
              <a:off x="6287343" y="3416462"/>
              <a:ext cx="2772300" cy="307777"/>
            </a:xfrm>
            <a:prstGeom prst="rect">
              <a:avLst/>
            </a:prstGeom>
            <a:noFill/>
          </p:spPr>
          <p:txBody>
            <a:bodyPr wrap="squar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prstClr val="black"/>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中国通用算力规模及预测</a:t>
              </a:r>
            </a:p>
          </p:txBody>
        </p:sp>
        <p:grpSp>
          <p:nvGrpSpPr>
            <p:cNvPr id="65" name="组合 64">
              <a:extLst>
                <a:ext uri="{FF2B5EF4-FFF2-40B4-BE49-F238E27FC236}">
                  <a16:creationId xmlns:a16="http://schemas.microsoft.com/office/drawing/2014/main" id="{CE7AF197-E17F-4BFA-A6B7-FF3EDFC7F100}"/>
                </a:ext>
              </a:extLst>
            </p:cNvPr>
            <p:cNvGrpSpPr/>
            <p:nvPr/>
          </p:nvGrpSpPr>
          <p:grpSpPr>
            <a:xfrm>
              <a:off x="5446840" y="3625096"/>
              <a:ext cx="4361950" cy="1018246"/>
              <a:chOff x="6663538" y="3768591"/>
              <a:chExt cx="4361950" cy="1018246"/>
            </a:xfrm>
          </p:grpSpPr>
          <p:grpSp>
            <p:nvGrpSpPr>
              <p:cNvPr id="66" name="组合 65">
                <a:extLst>
                  <a:ext uri="{FF2B5EF4-FFF2-40B4-BE49-F238E27FC236}">
                    <a16:creationId xmlns:a16="http://schemas.microsoft.com/office/drawing/2014/main" id="{3D47D977-0400-4CD1-9EAA-9848E317D11B}"/>
                  </a:ext>
                </a:extLst>
              </p:cNvPr>
              <p:cNvGrpSpPr/>
              <p:nvPr/>
            </p:nvGrpSpPr>
            <p:grpSpPr>
              <a:xfrm>
                <a:off x="6942853" y="3993070"/>
                <a:ext cx="4082635" cy="793767"/>
                <a:chOff x="7620125" y="3175098"/>
                <a:chExt cx="4082635" cy="927399"/>
              </a:xfrm>
            </p:grpSpPr>
            <p:sp>
              <p:nvSpPr>
                <p:cNvPr id="75" name="矩形: 圆角 74">
                  <a:extLst>
                    <a:ext uri="{FF2B5EF4-FFF2-40B4-BE49-F238E27FC236}">
                      <a16:creationId xmlns:a16="http://schemas.microsoft.com/office/drawing/2014/main" id="{4CD9A977-68F2-46A9-901D-0D3457808E96}"/>
                    </a:ext>
                  </a:extLst>
                </p:cNvPr>
                <p:cNvSpPr/>
                <p:nvPr/>
              </p:nvSpPr>
              <p:spPr>
                <a:xfrm>
                  <a:off x="9141068" y="3400650"/>
                  <a:ext cx="344018" cy="440100"/>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76" name="矩形: 圆角 75">
                  <a:extLst>
                    <a:ext uri="{FF2B5EF4-FFF2-40B4-BE49-F238E27FC236}">
                      <a16:creationId xmlns:a16="http://schemas.microsoft.com/office/drawing/2014/main" id="{D4CFD4D2-2BD0-40CE-9485-CE190B5865D8}"/>
                    </a:ext>
                  </a:extLst>
                </p:cNvPr>
                <p:cNvSpPr/>
                <p:nvPr/>
              </p:nvSpPr>
              <p:spPr>
                <a:xfrm>
                  <a:off x="10502965" y="3272743"/>
                  <a:ext cx="344018" cy="568006"/>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sp>
              <p:nvSpPr>
                <p:cNvPr id="77" name="矩形: 圆角 76">
                  <a:extLst>
                    <a:ext uri="{FF2B5EF4-FFF2-40B4-BE49-F238E27FC236}">
                      <a16:creationId xmlns:a16="http://schemas.microsoft.com/office/drawing/2014/main" id="{D75B49A9-A24F-4BD0-8D19-092F349BE741}"/>
                    </a:ext>
                  </a:extLst>
                </p:cNvPr>
                <p:cNvSpPr/>
                <p:nvPr/>
              </p:nvSpPr>
              <p:spPr>
                <a:xfrm>
                  <a:off x="11203234" y="3175098"/>
                  <a:ext cx="344018" cy="665652"/>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78" name="文本框 77">
                  <a:extLst>
                    <a:ext uri="{FF2B5EF4-FFF2-40B4-BE49-F238E27FC236}">
                      <a16:creationId xmlns:a16="http://schemas.microsoft.com/office/drawing/2014/main" id="{EFC793F1-64F0-4C89-82E1-682D7C713168}"/>
                    </a:ext>
                  </a:extLst>
                </p:cNvPr>
                <p:cNvSpPr txBox="1"/>
                <p:nvPr/>
              </p:nvSpPr>
              <p:spPr>
                <a:xfrm>
                  <a:off x="9659844"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2024</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79" name="文本框 78">
                  <a:extLst>
                    <a:ext uri="{FF2B5EF4-FFF2-40B4-BE49-F238E27FC236}">
                      <a16:creationId xmlns:a16="http://schemas.microsoft.com/office/drawing/2014/main" id="{DBD1A8E5-C94A-443A-934F-210FDF6B2B47}"/>
                    </a:ext>
                  </a:extLst>
                </p:cNvPr>
                <p:cNvSpPr txBox="1"/>
                <p:nvPr/>
              </p:nvSpPr>
              <p:spPr>
                <a:xfrm>
                  <a:off x="10353785"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2025</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80" name="文本框 79">
                  <a:extLst>
                    <a:ext uri="{FF2B5EF4-FFF2-40B4-BE49-F238E27FC236}">
                      <a16:creationId xmlns:a16="http://schemas.microsoft.com/office/drawing/2014/main" id="{272EABA8-3875-4ADD-9864-C31B7A5194C3}"/>
                    </a:ext>
                  </a:extLst>
                </p:cNvPr>
                <p:cNvSpPr txBox="1"/>
                <p:nvPr/>
              </p:nvSpPr>
              <p:spPr>
                <a:xfrm>
                  <a:off x="11047726"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2026</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81" name="矩形: 圆角 80">
                  <a:extLst>
                    <a:ext uri="{FF2B5EF4-FFF2-40B4-BE49-F238E27FC236}">
                      <a16:creationId xmlns:a16="http://schemas.microsoft.com/office/drawing/2014/main" id="{EF16F23D-0B20-4F4A-9FB8-046118FDD9FF}"/>
                    </a:ext>
                  </a:extLst>
                </p:cNvPr>
                <p:cNvSpPr/>
                <p:nvPr/>
              </p:nvSpPr>
              <p:spPr>
                <a:xfrm>
                  <a:off x="7801144" y="3580140"/>
                  <a:ext cx="344018" cy="260610"/>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82" name="矩形: 圆角 81">
                  <a:extLst>
                    <a:ext uri="{FF2B5EF4-FFF2-40B4-BE49-F238E27FC236}">
                      <a16:creationId xmlns:a16="http://schemas.microsoft.com/office/drawing/2014/main" id="{A6A687D4-771E-48CA-BF18-1FEB272A29CE}"/>
                    </a:ext>
                  </a:extLst>
                </p:cNvPr>
                <p:cNvSpPr/>
                <p:nvPr/>
              </p:nvSpPr>
              <p:spPr>
                <a:xfrm>
                  <a:off x="8471106" y="3490099"/>
                  <a:ext cx="344018" cy="350651"/>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sp>
              <p:nvSpPr>
                <p:cNvPr id="83" name="文本框 82">
                  <a:extLst>
                    <a:ext uri="{FF2B5EF4-FFF2-40B4-BE49-F238E27FC236}">
                      <a16:creationId xmlns:a16="http://schemas.microsoft.com/office/drawing/2014/main" id="{378A9D99-74C3-4C00-B534-42570045E7EE}"/>
                    </a:ext>
                  </a:extLst>
                </p:cNvPr>
                <p:cNvSpPr txBox="1"/>
                <p:nvPr/>
              </p:nvSpPr>
              <p:spPr>
                <a:xfrm>
                  <a:off x="8314066"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2022</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84" name="文本框 83">
                  <a:extLst>
                    <a:ext uri="{FF2B5EF4-FFF2-40B4-BE49-F238E27FC236}">
                      <a16:creationId xmlns:a16="http://schemas.microsoft.com/office/drawing/2014/main" id="{E9603A98-5F7E-4513-BB15-30FCC9F37BCF}"/>
                    </a:ext>
                  </a:extLst>
                </p:cNvPr>
                <p:cNvSpPr txBox="1"/>
                <p:nvPr/>
              </p:nvSpPr>
              <p:spPr>
                <a:xfrm>
                  <a:off x="9008007" y="3847684"/>
                  <a:ext cx="612930"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2023</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85" name="文本框 84">
                  <a:extLst>
                    <a:ext uri="{FF2B5EF4-FFF2-40B4-BE49-F238E27FC236}">
                      <a16:creationId xmlns:a16="http://schemas.microsoft.com/office/drawing/2014/main" id="{4A0F63B4-E77C-4866-952E-96A9FFB4F9FA}"/>
                    </a:ext>
                  </a:extLst>
                </p:cNvPr>
                <p:cNvSpPr txBox="1"/>
                <p:nvPr/>
              </p:nvSpPr>
              <p:spPr>
                <a:xfrm>
                  <a:off x="7620125"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2021</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86" name="矩形: 圆角 85">
                  <a:extLst>
                    <a:ext uri="{FF2B5EF4-FFF2-40B4-BE49-F238E27FC236}">
                      <a16:creationId xmlns:a16="http://schemas.microsoft.com/office/drawing/2014/main" id="{B3A26C18-D0A9-4604-811F-53E4DFD40CAE}"/>
                    </a:ext>
                  </a:extLst>
                </p:cNvPr>
                <p:cNvSpPr/>
                <p:nvPr/>
              </p:nvSpPr>
              <p:spPr>
                <a:xfrm>
                  <a:off x="9833003" y="3333408"/>
                  <a:ext cx="344018" cy="507341"/>
                </a:xfrm>
                <a:prstGeom prst="roundRect">
                  <a:avLst>
                    <a:gd name="adj" fmla="val 0"/>
                  </a:avLst>
                </a:prstGeom>
                <a:gradFill flip="none" rotWithShape="1">
                  <a:gsLst>
                    <a:gs pos="0">
                      <a:sysClr val="window" lastClr="FFFFFF"/>
                    </a:gs>
                    <a:gs pos="69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grpSp>
          <p:sp>
            <p:nvSpPr>
              <p:cNvPr id="67" name="矩形 66">
                <a:extLst>
                  <a:ext uri="{FF2B5EF4-FFF2-40B4-BE49-F238E27FC236}">
                    <a16:creationId xmlns:a16="http://schemas.microsoft.com/office/drawing/2014/main" id="{2C2C0DBD-ED78-4D2D-BEC5-2A555A14E5AC}"/>
                  </a:ext>
                </a:extLst>
              </p:cNvPr>
              <p:cNvSpPr/>
              <p:nvPr/>
            </p:nvSpPr>
            <p:spPr>
              <a:xfrm>
                <a:off x="6782065" y="3768591"/>
                <a:ext cx="615874" cy="184666"/>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EFLOPS</a:t>
                </a:r>
                <a:r>
                  <a:rPr kumimoji="0" lang="zh-CN" altLang="en-US"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endParaRPr kumimoji="0" lang="zh-CN" altLang="en-US" sz="600" b="0" i="0" u="none" strike="noStrike" kern="0" cap="none" spc="0" normalizeH="0" baseline="0" noProof="0" dirty="0">
                  <a:ln>
                    <a:noFill/>
                  </a:ln>
                  <a:solidFill>
                    <a:prstClr val="black"/>
                  </a:solidFill>
                  <a:effectLst/>
                  <a:uLnTx/>
                  <a:uFillTx/>
                  <a:latin typeface="等线"/>
                  <a:ea typeface="等线" panose="02010600030101010101" pitchFamily="2" charset="-122"/>
                </a:endParaRPr>
              </a:p>
            </p:txBody>
          </p:sp>
          <p:cxnSp>
            <p:nvCxnSpPr>
              <p:cNvPr id="68" name="直接连接符 67">
                <a:extLst>
                  <a:ext uri="{FF2B5EF4-FFF2-40B4-BE49-F238E27FC236}">
                    <a16:creationId xmlns:a16="http://schemas.microsoft.com/office/drawing/2014/main" id="{48FC5672-5C76-4159-B932-4D258F4DD7DD}"/>
                  </a:ext>
                </a:extLst>
              </p:cNvPr>
              <p:cNvCxnSpPr>
                <a:cxnSpLocks/>
              </p:cNvCxnSpPr>
              <p:nvPr/>
            </p:nvCxnSpPr>
            <p:spPr>
              <a:xfrm>
                <a:off x="6994941" y="4562802"/>
                <a:ext cx="4030547" cy="0"/>
              </a:xfrm>
              <a:prstGeom prst="line">
                <a:avLst/>
              </a:prstGeom>
              <a:noFill/>
              <a:ln w="12700" cap="flat" cmpd="sng" algn="ctr">
                <a:solidFill>
                  <a:srgbClr val="F0F4FA"/>
                </a:solidFill>
                <a:prstDash val="solid"/>
                <a:miter lim="800000"/>
              </a:ln>
              <a:effectLst/>
            </p:spPr>
          </p:cxnSp>
          <p:cxnSp>
            <p:nvCxnSpPr>
              <p:cNvPr id="69" name="直接连接符 68">
                <a:extLst>
                  <a:ext uri="{FF2B5EF4-FFF2-40B4-BE49-F238E27FC236}">
                    <a16:creationId xmlns:a16="http://schemas.microsoft.com/office/drawing/2014/main" id="{F6657D1B-4E1C-4AF7-A899-86ACBD964285}"/>
                  </a:ext>
                </a:extLst>
              </p:cNvPr>
              <p:cNvCxnSpPr>
                <a:cxnSpLocks/>
              </p:cNvCxnSpPr>
              <p:nvPr/>
            </p:nvCxnSpPr>
            <p:spPr>
              <a:xfrm flipV="1">
                <a:off x="6994941" y="3812587"/>
                <a:ext cx="0" cy="739542"/>
              </a:xfrm>
              <a:prstGeom prst="line">
                <a:avLst/>
              </a:prstGeom>
              <a:noFill/>
              <a:ln w="12700" cap="flat" cmpd="sng" algn="ctr">
                <a:solidFill>
                  <a:srgbClr val="F0F4FA"/>
                </a:solidFill>
                <a:prstDash val="solid"/>
                <a:miter lim="800000"/>
              </a:ln>
              <a:effectLst/>
            </p:spPr>
          </p:cxnSp>
          <p:sp>
            <p:nvSpPr>
              <p:cNvPr id="70" name="文本框 69">
                <a:extLst>
                  <a:ext uri="{FF2B5EF4-FFF2-40B4-BE49-F238E27FC236}">
                    <a16:creationId xmlns:a16="http://schemas.microsoft.com/office/drawing/2014/main" id="{F90878DE-4500-4099-B76A-BFEF6DEAC38B}"/>
                  </a:ext>
                </a:extLst>
              </p:cNvPr>
              <p:cNvSpPr txBox="1"/>
              <p:nvPr/>
            </p:nvSpPr>
            <p:spPr>
              <a:xfrm>
                <a:off x="6732432" y="4441856"/>
                <a:ext cx="260693"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71" name="文本框 70">
                <a:extLst>
                  <a:ext uri="{FF2B5EF4-FFF2-40B4-BE49-F238E27FC236}">
                    <a16:creationId xmlns:a16="http://schemas.microsoft.com/office/drawing/2014/main" id="{D2E7026E-E072-4B1B-B47F-0DA6B43B61EF}"/>
                  </a:ext>
                </a:extLst>
              </p:cNvPr>
              <p:cNvSpPr txBox="1"/>
              <p:nvPr/>
            </p:nvSpPr>
            <p:spPr>
              <a:xfrm>
                <a:off x="6691223" y="4287163"/>
                <a:ext cx="305432"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40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72" name="文本框 71">
                <a:extLst>
                  <a:ext uri="{FF2B5EF4-FFF2-40B4-BE49-F238E27FC236}">
                    <a16:creationId xmlns:a16="http://schemas.microsoft.com/office/drawing/2014/main" id="{95D7C569-20E7-49CF-9601-F634A3D824E5}"/>
                  </a:ext>
                </a:extLst>
              </p:cNvPr>
              <p:cNvSpPr txBox="1"/>
              <p:nvPr/>
            </p:nvSpPr>
            <p:spPr>
              <a:xfrm>
                <a:off x="6690366" y="4159961"/>
                <a:ext cx="305432"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60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73" name="文本框 72">
                <a:extLst>
                  <a:ext uri="{FF2B5EF4-FFF2-40B4-BE49-F238E27FC236}">
                    <a16:creationId xmlns:a16="http://schemas.microsoft.com/office/drawing/2014/main" id="{F2763886-2AA9-4671-AA2B-C9C9F8DE66D8}"/>
                  </a:ext>
                </a:extLst>
              </p:cNvPr>
              <p:cNvSpPr txBox="1"/>
              <p:nvPr/>
            </p:nvSpPr>
            <p:spPr>
              <a:xfrm>
                <a:off x="6696235" y="4032760"/>
                <a:ext cx="305432"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80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74" name="文本框 73">
                <a:extLst>
                  <a:ext uri="{FF2B5EF4-FFF2-40B4-BE49-F238E27FC236}">
                    <a16:creationId xmlns:a16="http://schemas.microsoft.com/office/drawing/2014/main" id="{6856DA14-F50E-4E2E-9EE7-988525DE1076}"/>
                  </a:ext>
                </a:extLst>
              </p:cNvPr>
              <p:cNvSpPr txBox="1"/>
              <p:nvPr/>
            </p:nvSpPr>
            <p:spPr>
              <a:xfrm>
                <a:off x="6663538" y="3905559"/>
                <a:ext cx="344018"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100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grpSp>
          <p:nvGrpSpPr>
            <p:cNvPr id="87" name="组合 86">
              <a:extLst>
                <a:ext uri="{FF2B5EF4-FFF2-40B4-BE49-F238E27FC236}">
                  <a16:creationId xmlns:a16="http://schemas.microsoft.com/office/drawing/2014/main" id="{8306D727-8D9C-477E-9064-5BBC65BBD22A}"/>
                </a:ext>
              </a:extLst>
            </p:cNvPr>
            <p:cNvGrpSpPr/>
            <p:nvPr/>
          </p:nvGrpSpPr>
          <p:grpSpPr>
            <a:xfrm>
              <a:off x="4992636" y="2207056"/>
              <a:ext cx="4820931" cy="949658"/>
              <a:chOff x="6270641" y="2278146"/>
              <a:chExt cx="4820931" cy="949658"/>
            </a:xfrm>
          </p:grpSpPr>
          <p:cxnSp>
            <p:nvCxnSpPr>
              <p:cNvPr id="88" name="直接连接符 87">
                <a:extLst>
                  <a:ext uri="{FF2B5EF4-FFF2-40B4-BE49-F238E27FC236}">
                    <a16:creationId xmlns:a16="http://schemas.microsoft.com/office/drawing/2014/main" id="{801EFE93-2476-4A49-9423-2733F810C4B7}"/>
                  </a:ext>
                </a:extLst>
              </p:cNvPr>
              <p:cNvCxnSpPr>
                <a:cxnSpLocks/>
              </p:cNvCxnSpPr>
              <p:nvPr/>
            </p:nvCxnSpPr>
            <p:spPr>
              <a:xfrm>
                <a:off x="6270641" y="2352245"/>
                <a:ext cx="4486150" cy="0"/>
              </a:xfrm>
              <a:prstGeom prst="line">
                <a:avLst/>
              </a:prstGeom>
              <a:noFill/>
              <a:ln w="12700" cap="flat" cmpd="sng" algn="ctr">
                <a:solidFill>
                  <a:sysClr val="window" lastClr="FFFFFF">
                    <a:alpha val="58000"/>
                  </a:sysClr>
                </a:solidFill>
                <a:prstDash val="dash"/>
                <a:miter lim="800000"/>
              </a:ln>
              <a:effectLst/>
            </p:spPr>
          </p:cxnSp>
          <p:grpSp>
            <p:nvGrpSpPr>
              <p:cNvPr id="89" name="组合 88">
                <a:extLst>
                  <a:ext uri="{FF2B5EF4-FFF2-40B4-BE49-F238E27FC236}">
                    <a16:creationId xmlns:a16="http://schemas.microsoft.com/office/drawing/2014/main" id="{56C03063-B242-4E0C-9FED-C34BA44D44D7}"/>
                  </a:ext>
                </a:extLst>
              </p:cNvPr>
              <p:cNvGrpSpPr/>
              <p:nvPr/>
            </p:nvGrpSpPr>
            <p:grpSpPr>
              <a:xfrm>
                <a:off x="6968896" y="2375040"/>
                <a:ext cx="4082635" cy="852764"/>
                <a:chOff x="7620125" y="2594002"/>
                <a:chExt cx="4082635" cy="1508495"/>
              </a:xfrm>
            </p:grpSpPr>
            <p:sp>
              <p:nvSpPr>
                <p:cNvPr id="99" name="矩形: 圆角 98">
                  <a:extLst>
                    <a:ext uri="{FF2B5EF4-FFF2-40B4-BE49-F238E27FC236}">
                      <a16:creationId xmlns:a16="http://schemas.microsoft.com/office/drawing/2014/main" id="{B2555F0D-8F20-4783-BC01-0A0BA83FBE53}"/>
                    </a:ext>
                  </a:extLst>
                </p:cNvPr>
                <p:cNvSpPr/>
                <p:nvPr/>
              </p:nvSpPr>
              <p:spPr>
                <a:xfrm>
                  <a:off x="9141068" y="3530972"/>
                  <a:ext cx="344018" cy="309777"/>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100" name="矩形: 圆角 99">
                  <a:extLst>
                    <a:ext uri="{FF2B5EF4-FFF2-40B4-BE49-F238E27FC236}">
                      <a16:creationId xmlns:a16="http://schemas.microsoft.com/office/drawing/2014/main" id="{1D84A9D9-B9B3-4766-9D12-F12A6A8BDE8F}"/>
                    </a:ext>
                  </a:extLst>
                </p:cNvPr>
                <p:cNvSpPr/>
                <p:nvPr/>
              </p:nvSpPr>
              <p:spPr>
                <a:xfrm>
                  <a:off x="10502965" y="2948253"/>
                  <a:ext cx="344018" cy="892498"/>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sp>
              <p:nvSpPr>
                <p:cNvPr id="101" name="矩形: 圆角 100">
                  <a:extLst>
                    <a:ext uri="{FF2B5EF4-FFF2-40B4-BE49-F238E27FC236}">
                      <a16:creationId xmlns:a16="http://schemas.microsoft.com/office/drawing/2014/main" id="{2598BCEE-3752-4AF7-A1F9-744E2BE2341C}"/>
                    </a:ext>
                  </a:extLst>
                </p:cNvPr>
                <p:cNvSpPr/>
                <p:nvPr/>
              </p:nvSpPr>
              <p:spPr>
                <a:xfrm>
                  <a:off x="11203234" y="2594002"/>
                  <a:ext cx="344018" cy="1246747"/>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102" name="文本框 101">
                  <a:extLst>
                    <a:ext uri="{FF2B5EF4-FFF2-40B4-BE49-F238E27FC236}">
                      <a16:creationId xmlns:a16="http://schemas.microsoft.com/office/drawing/2014/main" id="{415FFA62-5780-45AF-89DA-9B55FAD789E5}"/>
                    </a:ext>
                  </a:extLst>
                </p:cNvPr>
                <p:cNvSpPr txBox="1"/>
                <p:nvPr/>
              </p:nvSpPr>
              <p:spPr>
                <a:xfrm>
                  <a:off x="9659844"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2024</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03" name="文本框 102">
                  <a:extLst>
                    <a:ext uri="{FF2B5EF4-FFF2-40B4-BE49-F238E27FC236}">
                      <a16:creationId xmlns:a16="http://schemas.microsoft.com/office/drawing/2014/main" id="{313AEEF9-7485-4875-8E75-E6436C4B4FF0}"/>
                    </a:ext>
                  </a:extLst>
                </p:cNvPr>
                <p:cNvSpPr txBox="1"/>
                <p:nvPr/>
              </p:nvSpPr>
              <p:spPr>
                <a:xfrm>
                  <a:off x="10353785"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2025</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04" name="文本框 103">
                  <a:extLst>
                    <a:ext uri="{FF2B5EF4-FFF2-40B4-BE49-F238E27FC236}">
                      <a16:creationId xmlns:a16="http://schemas.microsoft.com/office/drawing/2014/main" id="{88955276-19C1-49C0-AA06-259F035DFB49}"/>
                    </a:ext>
                  </a:extLst>
                </p:cNvPr>
                <p:cNvSpPr txBox="1"/>
                <p:nvPr/>
              </p:nvSpPr>
              <p:spPr>
                <a:xfrm>
                  <a:off x="11047726"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2026</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05" name="矩形: 圆角 104">
                  <a:extLst>
                    <a:ext uri="{FF2B5EF4-FFF2-40B4-BE49-F238E27FC236}">
                      <a16:creationId xmlns:a16="http://schemas.microsoft.com/office/drawing/2014/main" id="{F73985F7-F0CE-49D1-84E8-D65515EB5B09}"/>
                    </a:ext>
                  </a:extLst>
                </p:cNvPr>
                <p:cNvSpPr/>
                <p:nvPr/>
              </p:nvSpPr>
              <p:spPr>
                <a:xfrm>
                  <a:off x="7801144" y="3735252"/>
                  <a:ext cx="344018" cy="105497"/>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dirty="0">
                    <a:ln>
                      <a:noFill/>
                    </a:ln>
                    <a:solidFill>
                      <a:srgbClr val="000000"/>
                    </a:solidFill>
                    <a:effectLst/>
                    <a:uLnTx/>
                    <a:uFillTx/>
                    <a:latin typeface="等线"/>
                    <a:ea typeface="等线" panose="02010600030101010101" pitchFamily="2" charset="-122"/>
                    <a:cs typeface="+mn-cs"/>
                  </a:endParaRPr>
                </a:p>
              </p:txBody>
            </p:sp>
            <p:sp>
              <p:nvSpPr>
                <p:cNvPr id="106" name="矩形: 圆角 105">
                  <a:extLst>
                    <a:ext uri="{FF2B5EF4-FFF2-40B4-BE49-F238E27FC236}">
                      <a16:creationId xmlns:a16="http://schemas.microsoft.com/office/drawing/2014/main" id="{0EA8F657-FDCB-4C16-A6EB-D89BE930F81D}"/>
                    </a:ext>
                  </a:extLst>
                </p:cNvPr>
                <p:cNvSpPr/>
                <p:nvPr/>
              </p:nvSpPr>
              <p:spPr>
                <a:xfrm>
                  <a:off x="8471106" y="3647010"/>
                  <a:ext cx="344018" cy="193740"/>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sp>
              <p:nvSpPr>
                <p:cNvPr id="107" name="文本框 106">
                  <a:extLst>
                    <a:ext uri="{FF2B5EF4-FFF2-40B4-BE49-F238E27FC236}">
                      <a16:creationId xmlns:a16="http://schemas.microsoft.com/office/drawing/2014/main" id="{C269C873-4FDC-44B9-8313-810080F0F2F0}"/>
                    </a:ext>
                  </a:extLst>
                </p:cNvPr>
                <p:cNvSpPr txBox="1"/>
                <p:nvPr/>
              </p:nvSpPr>
              <p:spPr>
                <a:xfrm>
                  <a:off x="8314066"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2022</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08" name="文本框 107">
                  <a:extLst>
                    <a:ext uri="{FF2B5EF4-FFF2-40B4-BE49-F238E27FC236}">
                      <a16:creationId xmlns:a16="http://schemas.microsoft.com/office/drawing/2014/main" id="{EFE341D6-B61D-46AD-862E-AF2FCB9AD4C0}"/>
                    </a:ext>
                  </a:extLst>
                </p:cNvPr>
                <p:cNvSpPr txBox="1"/>
                <p:nvPr/>
              </p:nvSpPr>
              <p:spPr>
                <a:xfrm>
                  <a:off x="9008007" y="3847684"/>
                  <a:ext cx="612930"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2023</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09" name="文本框 108">
                  <a:extLst>
                    <a:ext uri="{FF2B5EF4-FFF2-40B4-BE49-F238E27FC236}">
                      <a16:creationId xmlns:a16="http://schemas.microsoft.com/office/drawing/2014/main" id="{6A89A111-623E-4E85-8AC8-C7D73B4CF7AB}"/>
                    </a:ext>
                  </a:extLst>
                </p:cNvPr>
                <p:cNvSpPr txBox="1"/>
                <p:nvPr/>
              </p:nvSpPr>
              <p:spPr>
                <a:xfrm>
                  <a:off x="7620125" y="3847684"/>
                  <a:ext cx="655034" cy="254813"/>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2021</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年</a:t>
                  </a:r>
                </a:p>
              </p:txBody>
            </p:sp>
            <p:sp>
              <p:nvSpPr>
                <p:cNvPr id="110" name="矩形: 圆角 109">
                  <a:extLst>
                    <a:ext uri="{FF2B5EF4-FFF2-40B4-BE49-F238E27FC236}">
                      <a16:creationId xmlns:a16="http://schemas.microsoft.com/office/drawing/2014/main" id="{D1879256-3665-4E1B-A846-E87515C68B5A}"/>
                    </a:ext>
                  </a:extLst>
                </p:cNvPr>
                <p:cNvSpPr/>
                <p:nvPr/>
              </p:nvSpPr>
              <p:spPr>
                <a:xfrm>
                  <a:off x="9833003" y="3276795"/>
                  <a:ext cx="344018" cy="563953"/>
                </a:xfrm>
                <a:prstGeom prst="roundRect">
                  <a:avLst>
                    <a:gd name="adj" fmla="val 0"/>
                  </a:avLst>
                </a:prstGeom>
                <a:gradFill flip="none" rotWithShape="1">
                  <a:gsLst>
                    <a:gs pos="0">
                      <a:sysClr val="window" lastClr="FFFFFF"/>
                    </a:gs>
                    <a:gs pos="93000">
                      <a:srgbClr val="9CC8FB"/>
                    </a:gs>
                  </a:gsLst>
                  <a:lin ang="16200000" scaled="1"/>
                  <a:tileRect/>
                </a:gradFill>
                <a:ln w="19050" cap="flat" cmpd="sng" algn="ctr">
                  <a:no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1" lang="zh-CN" altLang="en-US" sz="1200" b="0" i="0" u="none" strike="noStrike" kern="0" cap="none" spc="0" normalizeH="0" baseline="0" noProof="0">
                    <a:ln>
                      <a:noFill/>
                    </a:ln>
                    <a:solidFill>
                      <a:srgbClr val="000000"/>
                    </a:solidFill>
                    <a:effectLst/>
                    <a:uLnTx/>
                    <a:uFillTx/>
                    <a:latin typeface="等线"/>
                    <a:ea typeface="等线" panose="02010600030101010101" pitchFamily="2" charset="-122"/>
                    <a:cs typeface="+mn-cs"/>
                  </a:endParaRPr>
                </a:p>
              </p:txBody>
            </p:sp>
          </p:grpSp>
          <p:grpSp>
            <p:nvGrpSpPr>
              <p:cNvPr id="90" name="组合 89">
                <a:extLst>
                  <a:ext uri="{FF2B5EF4-FFF2-40B4-BE49-F238E27FC236}">
                    <a16:creationId xmlns:a16="http://schemas.microsoft.com/office/drawing/2014/main" id="{4F45C718-51E1-4B9C-B3FE-023D6AF279E7}"/>
                  </a:ext>
                </a:extLst>
              </p:cNvPr>
              <p:cNvGrpSpPr/>
              <p:nvPr/>
            </p:nvGrpSpPr>
            <p:grpSpPr>
              <a:xfrm>
                <a:off x="6729622" y="2278146"/>
                <a:ext cx="4361950" cy="891979"/>
                <a:chOff x="6815938" y="3920991"/>
                <a:chExt cx="4361950" cy="891979"/>
              </a:xfrm>
            </p:grpSpPr>
            <p:sp>
              <p:nvSpPr>
                <p:cNvPr id="91" name="矩形 90">
                  <a:extLst>
                    <a:ext uri="{FF2B5EF4-FFF2-40B4-BE49-F238E27FC236}">
                      <a16:creationId xmlns:a16="http://schemas.microsoft.com/office/drawing/2014/main" id="{57C9BC16-72BA-4ED4-99CA-84A57C3CEC7C}"/>
                    </a:ext>
                  </a:extLst>
                </p:cNvPr>
                <p:cNvSpPr/>
                <p:nvPr/>
              </p:nvSpPr>
              <p:spPr>
                <a:xfrm>
                  <a:off x="6934465" y="3920991"/>
                  <a:ext cx="615874" cy="184666"/>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r>
                    <a:rPr kumimoji="0" lang="en-US" altLang="zh-CN"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EFLOPS</a:t>
                  </a:r>
                  <a:r>
                    <a:rPr kumimoji="0" lang="zh-CN" altLang="en-US" sz="6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t>
                  </a:r>
                  <a:endParaRPr kumimoji="0" lang="zh-CN" altLang="en-US" sz="600" b="0" i="0" u="none" strike="noStrike" kern="0" cap="none" spc="0" normalizeH="0" baseline="0" noProof="0" dirty="0">
                    <a:ln>
                      <a:noFill/>
                    </a:ln>
                    <a:solidFill>
                      <a:prstClr val="black"/>
                    </a:solidFill>
                    <a:effectLst/>
                    <a:uLnTx/>
                    <a:uFillTx/>
                    <a:latin typeface="等线"/>
                    <a:ea typeface="等线" panose="02010600030101010101" pitchFamily="2" charset="-122"/>
                  </a:endParaRPr>
                </a:p>
              </p:txBody>
            </p:sp>
            <p:cxnSp>
              <p:nvCxnSpPr>
                <p:cNvPr id="92" name="直接连接符 91">
                  <a:extLst>
                    <a:ext uri="{FF2B5EF4-FFF2-40B4-BE49-F238E27FC236}">
                      <a16:creationId xmlns:a16="http://schemas.microsoft.com/office/drawing/2014/main" id="{0B1AB54A-B838-42C9-BC36-7D23736EED44}"/>
                    </a:ext>
                  </a:extLst>
                </p:cNvPr>
                <p:cNvCxnSpPr>
                  <a:cxnSpLocks/>
                </p:cNvCxnSpPr>
                <p:nvPr/>
              </p:nvCxnSpPr>
              <p:spPr>
                <a:xfrm>
                  <a:off x="7147341" y="4715202"/>
                  <a:ext cx="4030547" cy="0"/>
                </a:xfrm>
                <a:prstGeom prst="line">
                  <a:avLst/>
                </a:prstGeom>
                <a:noFill/>
                <a:ln w="12700" cap="flat" cmpd="sng" algn="ctr">
                  <a:solidFill>
                    <a:srgbClr val="F0F4FA"/>
                  </a:solidFill>
                  <a:prstDash val="solid"/>
                  <a:miter lim="800000"/>
                </a:ln>
                <a:effectLst/>
              </p:spPr>
            </p:cxnSp>
            <p:cxnSp>
              <p:nvCxnSpPr>
                <p:cNvPr id="93" name="直接连接符 92">
                  <a:extLst>
                    <a:ext uri="{FF2B5EF4-FFF2-40B4-BE49-F238E27FC236}">
                      <a16:creationId xmlns:a16="http://schemas.microsoft.com/office/drawing/2014/main" id="{2D7780CF-FF87-47D0-BC68-6DDA04BFD0FF}"/>
                    </a:ext>
                  </a:extLst>
                </p:cNvPr>
                <p:cNvCxnSpPr>
                  <a:cxnSpLocks/>
                </p:cNvCxnSpPr>
                <p:nvPr/>
              </p:nvCxnSpPr>
              <p:spPr>
                <a:xfrm flipV="1">
                  <a:off x="7147341" y="3964987"/>
                  <a:ext cx="0" cy="739542"/>
                </a:xfrm>
                <a:prstGeom prst="line">
                  <a:avLst/>
                </a:prstGeom>
                <a:noFill/>
                <a:ln w="12700" cap="flat" cmpd="sng" algn="ctr">
                  <a:solidFill>
                    <a:srgbClr val="F0F4FA"/>
                  </a:solidFill>
                  <a:prstDash val="solid"/>
                  <a:miter lim="800000"/>
                </a:ln>
                <a:effectLst/>
              </p:spPr>
            </p:cxnSp>
            <p:sp>
              <p:nvSpPr>
                <p:cNvPr id="94" name="文本框 93">
                  <a:extLst>
                    <a:ext uri="{FF2B5EF4-FFF2-40B4-BE49-F238E27FC236}">
                      <a16:creationId xmlns:a16="http://schemas.microsoft.com/office/drawing/2014/main" id="{D4006D56-1381-40B2-B825-822DCB19DD30}"/>
                    </a:ext>
                  </a:extLst>
                </p:cNvPr>
                <p:cNvSpPr txBox="1"/>
                <p:nvPr/>
              </p:nvSpPr>
              <p:spPr>
                <a:xfrm>
                  <a:off x="6884832" y="4594256"/>
                  <a:ext cx="260693" cy="218714"/>
                </a:xfrm>
                <a:prstGeom prst="rect">
                  <a:avLst/>
                </a:prstGeom>
                <a:noFill/>
              </p:spPr>
              <p:txBody>
                <a:bodyPr wrap="square"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95" name="文本框 94">
                  <a:extLst>
                    <a:ext uri="{FF2B5EF4-FFF2-40B4-BE49-F238E27FC236}">
                      <a16:creationId xmlns:a16="http://schemas.microsoft.com/office/drawing/2014/main" id="{9B4EBAE0-1FA1-456B-B345-D489D389AA39}"/>
                    </a:ext>
                  </a:extLst>
                </p:cNvPr>
                <p:cNvSpPr txBox="1"/>
                <p:nvPr/>
              </p:nvSpPr>
              <p:spPr>
                <a:xfrm>
                  <a:off x="6843623" y="4439563"/>
                  <a:ext cx="305432" cy="218714"/>
                </a:xfrm>
                <a:prstGeom prst="rect">
                  <a:avLst/>
                </a:prstGeom>
                <a:noFill/>
              </p:spPr>
              <p:txBody>
                <a:bodyPr wrap="square" lIns="0" rIns="0"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400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96" name="文本框 95">
                  <a:extLst>
                    <a:ext uri="{FF2B5EF4-FFF2-40B4-BE49-F238E27FC236}">
                      <a16:creationId xmlns:a16="http://schemas.microsoft.com/office/drawing/2014/main" id="{0FC1CB30-38FF-4674-A660-19960C8CC28F}"/>
                    </a:ext>
                  </a:extLst>
                </p:cNvPr>
                <p:cNvSpPr txBox="1"/>
                <p:nvPr/>
              </p:nvSpPr>
              <p:spPr>
                <a:xfrm>
                  <a:off x="6842766" y="4312361"/>
                  <a:ext cx="305432" cy="218714"/>
                </a:xfrm>
                <a:prstGeom prst="rect">
                  <a:avLst/>
                </a:prstGeom>
                <a:noFill/>
              </p:spPr>
              <p:txBody>
                <a:bodyPr wrap="square" lIns="0" rIns="0"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600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97" name="文本框 96">
                  <a:extLst>
                    <a:ext uri="{FF2B5EF4-FFF2-40B4-BE49-F238E27FC236}">
                      <a16:creationId xmlns:a16="http://schemas.microsoft.com/office/drawing/2014/main" id="{34BB064A-EFFD-481A-8920-D334DB16C121}"/>
                    </a:ext>
                  </a:extLst>
                </p:cNvPr>
                <p:cNvSpPr txBox="1"/>
                <p:nvPr/>
              </p:nvSpPr>
              <p:spPr>
                <a:xfrm>
                  <a:off x="6848635" y="4185160"/>
                  <a:ext cx="305432" cy="218714"/>
                </a:xfrm>
                <a:prstGeom prst="rect">
                  <a:avLst/>
                </a:prstGeom>
                <a:noFill/>
              </p:spPr>
              <p:txBody>
                <a:bodyPr wrap="square" lIns="0" rIns="0"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800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98" name="文本框 97">
                  <a:extLst>
                    <a:ext uri="{FF2B5EF4-FFF2-40B4-BE49-F238E27FC236}">
                      <a16:creationId xmlns:a16="http://schemas.microsoft.com/office/drawing/2014/main" id="{C85A736A-2803-49AF-A8A4-2809793CD547}"/>
                    </a:ext>
                  </a:extLst>
                </p:cNvPr>
                <p:cNvSpPr txBox="1"/>
                <p:nvPr/>
              </p:nvSpPr>
              <p:spPr>
                <a:xfrm>
                  <a:off x="6815938" y="4057959"/>
                  <a:ext cx="344018" cy="218714"/>
                </a:xfrm>
                <a:prstGeom prst="rect">
                  <a:avLst/>
                </a:prstGeom>
                <a:noFill/>
              </p:spPr>
              <p:txBody>
                <a:bodyPr wrap="square" lIns="0" rIns="0" rtlCol="0" anchor="t">
                  <a:spAutoFit/>
                </a:bodyPr>
                <a:lstStyle>
                  <a:defPPr>
                    <a:defRPr lang="zh-CN"/>
                  </a:defPPr>
                  <a:lvl1pPr marR="0" lvl="0" indent="0" algn="ctr" fontAlgn="auto">
                    <a:lnSpc>
                      <a:spcPct val="130000"/>
                    </a:lnSpc>
                    <a:spcBef>
                      <a:spcPts val="0"/>
                    </a:spcBef>
                    <a:spcAft>
                      <a:spcPts val="0"/>
                    </a:spcAft>
                    <a:buClrTx/>
                    <a:buSzTx/>
                    <a:buFontTx/>
                    <a:buNone/>
                    <a:tabLst/>
                    <a:defRPr kumimoji="0" sz="1050" b="0" i="0" u="none" strike="noStrike" cap="none" spc="0" normalizeH="0" baseline="0">
                      <a:ln>
                        <a:noFill/>
                      </a:ln>
                      <a:solidFill>
                        <a:prstClr val="white"/>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30000"/>
                    </a:lnSpc>
                    <a:spcBef>
                      <a:spcPts val="0"/>
                    </a:spcBef>
                    <a:spcAft>
                      <a:spcPts val="0"/>
                    </a:spcAft>
                    <a:buClrTx/>
                    <a:buSzTx/>
                    <a:buFontTx/>
                    <a:buNone/>
                    <a:tabLst/>
                    <a:defRPr/>
                  </a:pPr>
                  <a:r>
                    <a:rPr kumimoji="0" lang="en-US" altLang="zh-CN"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1000</a:t>
                  </a:r>
                  <a:endParaRPr kumimoji="0" lang="zh-CN" altLang="en-US" sz="7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grpSp>
        <p:sp>
          <p:nvSpPr>
            <p:cNvPr id="111" name="图形 6">
              <a:extLst>
                <a:ext uri="{FF2B5EF4-FFF2-40B4-BE49-F238E27FC236}">
                  <a16:creationId xmlns:a16="http://schemas.microsoft.com/office/drawing/2014/main" id="{D9E0AA5A-933B-4A43-AB6E-E46198BDD862}"/>
                </a:ext>
              </a:extLst>
            </p:cNvPr>
            <p:cNvSpPr>
              <a:spLocks noChangeAspect="1"/>
            </p:cNvSpPr>
            <p:nvPr/>
          </p:nvSpPr>
          <p:spPr>
            <a:xfrm rot="460077">
              <a:off x="5150393" y="1913002"/>
              <a:ext cx="4537427" cy="1294251"/>
            </a:xfrm>
            <a:custGeom>
              <a:avLst/>
              <a:gdLst>
                <a:gd name="connsiteX0" fmla="*/ 4808259 w 4805486"/>
                <a:gd name="connsiteY0" fmla="*/ 5215 h 1132140"/>
                <a:gd name="connsiteX1" fmla="*/ 4449883 w 4805486"/>
                <a:gd name="connsiteY1" fmla="*/ 45207 h 1132140"/>
                <a:gd name="connsiteX2" fmla="*/ 4512110 w 4805486"/>
                <a:gd name="connsiteY2" fmla="*/ 123724 h 1132140"/>
                <a:gd name="connsiteX3" fmla="*/ 4476354 w 4805486"/>
                <a:gd name="connsiteY3" fmla="*/ 146448 h 1132140"/>
                <a:gd name="connsiteX4" fmla="*/ 3792265 w 4805486"/>
                <a:gd name="connsiteY4" fmla="*/ 495782 h 1132140"/>
                <a:gd name="connsiteX5" fmla="*/ 2159947 w 4805486"/>
                <a:gd name="connsiteY5" fmla="*/ 947172 h 1132140"/>
                <a:gd name="connsiteX6" fmla="*/ 5215 w 4805486"/>
                <a:gd name="connsiteY6" fmla="*/ 1132306 h 1132140"/>
                <a:gd name="connsiteX7" fmla="*/ 2317306 w 4805486"/>
                <a:gd name="connsiteY7" fmla="*/ 949860 h 1132140"/>
                <a:gd name="connsiteX8" fmla="*/ 4769489 w 4805486"/>
                <a:gd name="connsiteY8" fmla="*/ 29650 h 1132140"/>
                <a:gd name="connsiteX9" fmla="*/ 4769489 w 4805486"/>
                <a:gd name="connsiteY9" fmla="*/ 29650 h 1132140"/>
                <a:gd name="connsiteX10" fmla="*/ 4808259 w 4805486"/>
                <a:gd name="connsiteY10" fmla="*/ 5215 h 1132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05486" h="1132140">
                  <a:moveTo>
                    <a:pt x="4808259" y="5215"/>
                  </a:moveTo>
                  <a:lnTo>
                    <a:pt x="4449883" y="45207"/>
                  </a:lnTo>
                  <a:lnTo>
                    <a:pt x="4512110" y="123724"/>
                  </a:lnTo>
                  <a:cubicBezTo>
                    <a:pt x="4500219" y="131299"/>
                    <a:pt x="4488327" y="139036"/>
                    <a:pt x="4476354" y="146448"/>
                  </a:cubicBezTo>
                  <a:cubicBezTo>
                    <a:pt x="4258641" y="281734"/>
                    <a:pt x="4029037" y="397636"/>
                    <a:pt x="3792265" y="495782"/>
                  </a:cubicBezTo>
                  <a:cubicBezTo>
                    <a:pt x="3270096" y="713088"/>
                    <a:pt x="2716895" y="850737"/>
                    <a:pt x="2159947" y="947172"/>
                  </a:cubicBezTo>
                  <a:cubicBezTo>
                    <a:pt x="1449061" y="1067635"/>
                    <a:pt x="725713" y="1118948"/>
                    <a:pt x="5215" y="1132306"/>
                  </a:cubicBezTo>
                  <a:cubicBezTo>
                    <a:pt x="777759" y="1127826"/>
                    <a:pt x="1555107" y="1081237"/>
                    <a:pt x="2317306" y="949860"/>
                  </a:cubicBezTo>
                  <a:cubicBezTo>
                    <a:pt x="3180746" y="800727"/>
                    <a:pt x="4045571" y="537729"/>
                    <a:pt x="4769489" y="29650"/>
                  </a:cubicBezTo>
                  <a:cubicBezTo>
                    <a:pt x="4769489" y="29650"/>
                    <a:pt x="4769489" y="29650"/>
                    <a:pt x="4769489" y="29650"/>
                  </a:cubicBezTo>
                  <a:lnTo>
                    <a:pt x="4808259" y="5215"/>
                  </a:lnTo>
                  <a:close/>
                </a:path>
              </a:pathLst>
            </a:custGeom>
            <a:gradFill>
              <a:gsLst>
                <a:gs pos="35000">
                  <a:srgbClr val="F70000"/>
                </a:gs>
                <a:gs pos="100000">
                  <a:srgbClr val="F70000">
                    <a:alpha val="0"/>
                  </a:srgbClr>
                </a:gs>
              </a:gsLst>
              <a:lin ang="5400000" scaled="1"/>
            </a:gradFill>
            <a:ln w="8132" cap="flat">
              <a:noFill/>
              <a:prstDash val="solid"/>
              <a:miter/>
            </a:ln>
          </p:spPr>
          <p:txBody>
            <a:bodyPr rtlCol="0" anchor="ctr"/>
            <a:lstStyle/>
            <a:p>
              <a:pPr>
                <a:defRPr/>
              </a:pPr>
              <a:endParaRPr lang="zh-CN" altLang="en-US" dirty="0">
                <a:solidFill>
                  <a:srgbClr val="000000"/>
                </a:solidFill>
                <a:latin typeface="Arial"/>
                <a:ea typeface="微软雅黑"/>
              </a:endParaRPr>
            </a:p>
          </p:txBody>
        </p:sp>
        <p:sp>
          <p:nvSpPr>
            <p:cNvPr id="112" name="文本框 111">
              <a:extLst>
                <a:ext uri="{FF2B5EF4-FFF2-40B4-BE49-F238E27FC236}">
                  <a16:creationId xmlns:a16="http://schemas.microsoft.com/office/drawing/2014/main" id="{18D3E9C0-D07E-4DDD-8D3E-248691A4EFDC}"/>
                </a:ext>
              </a:extLst>
            </p:cNvPr>
            <p:cNvSpPr txBox="1"/>
            <p:nvPr/>
          </p:nvSpPr>
          <p:spPr>
            <a:xfrm>
              <a:off x="8290029" y="3484341"/>
              <a:ext cx="1518842" cy="230832"/>
            </a:xfrm>
            <a:prstGeom prst="rect">
              <a:avLst/>
            </a:prstGeom>
            <a:noFill/>
          </p:spPr>
          <p:txBody>
            <a:bodyPr wrap="squar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prstClr val="black"/>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基于</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FP64</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计算</a:t>
              </a:r>
            </a:p>
          </p:txBody>
        </p:sp>
        <p:sp>
          <p:nvSpPr>
            <p:cNvPr id="113" name="文本框 112">
              <a:extLst>
                <a:ext uri="{FF2B5EF4-FFF2-40B4-BE49-F238E27FC236}">
                  <a16:creationId xmlns:a16="http://schemas.microsoft.com/office/drawing/2014/main" id="{828A61A0-4383-43BA-9173-3C2550A5FBCC}"/>
                </a:ext>
              </a:extLst>
            </p:cNvPr>
            <p:cNvSpPr txBox="1"/>
            <p:nvPr/>
          </p:nvSpPr>
          <p:spPr>
            <a:xfrm>
              <a:off x="8290029" y="1922449"/>
              <a:ext cx="1518842" cy="230832"/>
            </a:xfrm>
            <a:prstGeom prst="rect">
              <a:avLst/>
            </a:prstGeom>
            <a:noFill/>
          </p:spPr>
          <p:txBody>
            <a:bodyPr wrap="square" rtlCol="0">
              <a:spAutoFit/>
            </a:bodyPr>
            <a:lstStyle>
              <a:defPPr>
                <a:defRPr lang="zh-CN"/>
              </a:defPPr>
              <a:lvl1pPr marR="0" lvl="0" indent="0" algn="ctr" fontAlgn="auto">
                <a:lnSpc>
                  <a:spcPct val="100000"/>
                </a:lnSpc>
                <a:spcBef>
                  <a:spcPts val="0"/>
                </a:spcBef>
                <a:spcAft>
                  <a:spcPts val="0"/>
                </a:spcAft>
                <a:buClrTx/>
                <a:buSzTx/>
                <a:buFontTx/>
                <a:buNone/>
                <a:tabLst/>
                <a:defRPr kumimoji="0" sz="1400" b="1" i="0" u="none" strike="noStrike" cap="none" spc="0" normalizeH="0" baseline="0">
                  <a:ln>
                    <a:noFill/>
                  </a:ln>
                  <a:solidFill>
                    <a:prstClr val="black"/>
                  </a:solidFill>
                  <a:effectLst/>
                  <a:uLnTx/>
                  <a:uFillTx/>
                  <a:latin typeface="微软雅黑" panose="020B0503020204020204" pitchFamily="34" charset="-122"/>
                  <a:ea typeface="微软雅黑" panose="020B0503020204020204" pitchFamily="34" charset="-122"/>
                </a:defRPr>
              </a:lvl1p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基于</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FP16</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计算</a:t>
              </a:r>
            </a:p>
          </p:txBody>
        </p:sp>
      </p:grpSp>
    </p:spTree>
    <p:extLst>
      <p:ext uri="{BB962C8B-B14F-4D97-AF65-F5344CB8AC3E}">
        <p14:creationId xmlns:p14="http://schemas.microsoft.com/office/powerpoint/2010/main" val="10429551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zh-CN" altLang="en-US" b="1" dirty="0"/>
              <a:t>千行百业正在因</a:t>
            </a:r>
            <a:r>
              <a:rPr lang="en-US" altLang="zh-CN" b="1" dirty="0"/>
              <a:t>AI</a:t>
            </a:r>
            <a:r>
              <a:rPr lang="zh-CN" altLang="en-US" b="1" dirty="0"/>
              <a:t>而发生变化</a:t>
            </a:r>
          </a:p>
        </p:txBody>
      </p:sp>
      <p:sp>
        <p:nvSpPr>
          <p:cNvPr id="44" name="矩形: 圆角 43">
            <a:extLst>
              <a:ext uri="{FF2B5EF4-FFF2-40B4-BE49-F238E27FC236}">
                <a16:creationId xmlns:a16="http://schemas.microsoft.com/office/drawing/2014/main" id="{3F36FFBE-BD68-467F-AB1A-53AF780A83A6}"/>
              </a:ext>
            </a:extLst>
          </p:cNvPr>
          <p:cNvSpPr/>
          <p:nvPr/>
        </p:nvSpPr>
        <p:spPr>
          <a:xfrm flipV="1">
            <a:off x="372685"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graphicFrame>
        <p:nvGraphicFramePr>
          <p:cNvPr id="45" name="对象 44">
            <a:extLst>
              <a:ext uri="{FF2B5EF4-FFF2-40B4-BE49-F238E27FC236}">
                <a16:creationId xmlns:a16="http://schemas.microsoft.com/office/drawing/2014/main" id="{68EBF6C7-3811-4317-B3A0-5516FA7942A5}"/>
              </a:ext>
            </a:extLst>
          </p:cNvPr>
          <p:cNvGraphicFramePr>
            <a:graphicFrameLocks noChangeAspect="1"/>
          </p:cNvGraphicFramePr>
          <p:nvPr/>
        </p:nvGraphicFramePr>
        <p:xfrm>
          <a:off x="1015571" y="2221468"/>
          <a:ext cx="557476" cy="395247"/>
        </p:xfrm>
        <a:graphic>
          <a:graphicData uri="http://schemas.openxmlformats.org/presentationml/2006/ole">
            <mc:AlternateContent xmlns:mc="http://schemas.openxmlformats.org/markup-compatibility/2006">
              <mc:Choice xmlns:v="urn:schemas-microsoft-com:vml" Requires="v">
                <p:oleObj spid="_x0000_s1049" name="CorelDRAW" r:id="rId4" imgW="1500208" imgH="1064215" progId="CorelDraw.Graphic.23">
                  <p:embed/>
                </p:oleObj>
              </mc:Choice>
              <mc:Fallback>
                <p:oleObj name="CorelDRAW" r:id="rId4" imgW="1500208" imgH="1064215" progId="CorelDraw.Graphic.23">
                  <p:embed/>
                  <p:pic>
                    <p:nvPicPr>
                      <p:cNvPr id="2" name="对象 1">
                        <a:extLst>
                          <a:ext uri="{FF2B5EF4-FFF2-40B4-BE49-F238E27FC236}">
                            <a16:creationId xmlns:a16="http://schemas.microsoft.com/office/drawing/2014/main" id="{2857DE58-FC0C-4E35-A49F-9BEEC9E8307E}"/>
                          </a:ext>
                        </a:extLst>
                      </p:cNvPr>
                      <p:cNvPicPr/>
                      <p:nvPr/>
                    </p:nvPicPr>
                    <p:blipFill>
                      <a:blip r:embed="rId5"/>
                      <a:stretch>
                        <a:fillRect/>
                      </a:stretch>
                    </p:blipFill>
                    <p:spPr>
                      <a:xfrm>
                        <a:off x="1015571" y="2221468"/>
                        <a:ext cx="557476" cy="395247"/>
                      </a:xfrm>
                      <a:prstGeom prst="rect">
                        <a:avLst/>
                      </a:prstGeom>
                    </p:spPr>
                  </p:pic>
                </p:oleObj>
              </mc:Fallback>
            </mc:AlternateContent>
          </a:graphicData>
        </a:graphic>
      </p:graphicFrame>
      <p:sp>
        <p:nvSpPr>
          <p:cNvPr id="46" name="矩形: 圆角 45">
            <a:extLst>
              <a:ext uri="{FF2B5EF4-FFF2-40B4-BE49-F238E27FC236}">
                <a16:creationId xmlns:a16="http://schemas.microsoft.com/office/drawing/2014/main" id="{CB100284-2623-485C-B5EB-AD31884D99D6}"/>
              </a:ext>
            </a:extLst>
          </p:cNvPr>
          <p:cNvSpPr/>
          <p:nvPr/>
        </p:nvSpPr>
        <p:spPr>
          <a:xfrm flipV="1">
            <a:off x="2303017"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sp>
        <p:nvSpPr>
          <p:cNvPr id="47" name="矩形: 圆角 46">
            <a:extLst>
              <a:ext uri="{FF2B5EF4-FFF2-40B4-BE49-F238E27FC236}">
                <a16:creationId xmlns:a16="http://schemas.microsoft.com/office/drawing/2014/main" id="{851552F1-C5A9-45BC-A603-757BA11F8227}"/>
              </a:ext>
            </a:extLst>
          </p:cNvPr>
          <p:cNvSpPr/>
          <p:nvPr/>
        </p:nvSpPr>
        <p:spPr>
          <a:xfrm flipV="1">
            <a:off x="4233280"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sp>
        <p:nvSpPr>
          <p:cNvPr id="48" name="矩形: 圆角 47">
            <a:extLst>
              <a:ext uri="{FF2B5EF4-FFF2-40B4-BE49-F238E27FC236}">
                <a16:creationId xmlns:a16="http://schemas.microsoft.com/office/drawing/2014/main" id="{3AF4D288-04DC-4F06-9386-AAEE21E8F46E}"/>
              </a:ext>
            </a:extLst>
          </p:cNvPr>
          <p:cNvSpPr/>
          <p:nvPr/>
        </p:nvSpPr>
        <p:spPr>
          <a:xfrm flipV="1">
            <a:off x="6163543"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sp>
        <p:nvSpPr>
          <p:cNvPr id="49" name="矩形: 圆角 48">
            <a:extLst>
              <a:ext uri="{FF2B5EF4-FFF2-40B4-BE49-F238E27FC236}">
                <a16:creationId xmlns:a16="http://schemas.microsoft.com/office/drawing/2014/main" id="{5D461B40-0CB3-442D-987D-A47B21A23156}"/>
              </a:ext>
            </a:extLst>
          </p:cNvPr>
          <p:cNvSpPr/>
          <p:nvPr/>
        </p:nvSpPr>
        <p:spPr>
          <a:xfrm flipV="1">
            <a:off x="8088790"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sp>
        <p:nvSpPr>
          <p:cNvPr id="50" name="矩形: 圆角 49">
            <a:extLst>
              <a:ext uri="{FF2B5EF4-FFF2-40B4-BE49-F238E27FC236}">
                <a16:creationId xmlns:a16="http://schemas.microsoft.com/office/drawing/2014/main" id="{C0B51C33-BA5E-4302-BCB9-F8142320ECD4}"/>
              </a:ext>
            </a:extLst>
          </p:cNvPr>
          <p:cNvSpPr/>
          <p:nvPr/>
        </p:nvSpPr>
        <p:spPr>
          <a:xfrm flipV="1">
            <a:off x="10024249" y="1835087"/>
            <a:ext cx="1856601" cy="3908488"/>
          </a:xfrm>
          <a:prstGeom prst="roundRect">
            <a:avLst>
              <a:gd name="adj" fmla="val 0"/>
            </a:avLst>
          </a:prstGeom>
          <a:solidFill>
            <a:sysClr val="window" lastClr="FFFFFF">
              <a:lumMod val="95000"/>
              <a:alpha val="40000"/>
            </a:sysClr>
          </a:solidFill>
          <a:ln w="3175">
            <a:noFill/>
            <a:miter lim="400000"/>
          </a:ln>
        </p:spPr>
        <p:txBody>
          <a:bodyPr lIns="22519" tIns="22519" rIns="22519" bIns="22519" anchor="ctr"/>
          <a:lstStyle/>
          <a:p>
            <a:pPr marL="0" marR="0" lvl="0" indent="0" algn="ctr" defTabSz="762635" eaLnBrk="1" fontAlgn="auto" latinLnBrk="0" hangingPunct="0">
              <a:lnSpc>
                <a:spcPct val="100000"/>
              </a:lnSpc>
              <a:spcBef>
                <a:spcPts val="0"/>
              </a:spcBef>
              <a:spcAft>
                <a:spcPts val="0"/>
              </a:spcAft>
              <a:buClrTx/>
              <a:buSzTx/>
              <a:buFontTx/>
              <a:buNone/>
              <a:tabLst/>
              <a:defRPr/>
            </a:pPr>
            <a:endParaRPr kumimoji="0" lang="zh-CN" altLang="en-US" sz="2000" b="1" i="0" u="none" strike="noStrike" kern="0" cap="none" spc="0" normalizeH="0" baseline="0" noProof="0" dirty="0">
              <a:ln>
                <a:noFill/>
              </a:ln>
              <a:solidFill>
                <a:srgbClr val="F70000"/>
              </a:solidFill>
              <a:effectLst/>
              <a:uLnTx/>
              <a:uFillTx/>
              <a:latin typeface="微软雅黑" panose="020B0503020204020204" pitchFamily="34" charset="-122"/>
              <a:ea typeface="微软雅黑" panose="020B0503020204020204" pitchFamily="34" charset="-122"/>
              <a:cs typeface="Arial" panose="020B0604020202090204" pitchFamily="34" charset="0"/>
            </a:endParaRPr>
          </a:p>
        </p:txBody>
      </p:sp>
      <p:sp>
        <p:nvSpPr>
          <p:cNvPr id="51" name="矩形 50">
            <a:extLst>
              <a:ext uri="{FF2B5EF4-FFF2-40B4-BE49-F238E27FC236}">
                <a16:creationId xmlns:a16="http://schemas.microsoft.com/office/drawing/2014/main" id="{DA58FEC2-12CD-47E1-B5D6-C658180CC6A9}"/>
              </a:ext>
            </a:extLst>
          </p:cNvPr>
          <p:cNvSpPr/>
          <p:nvPr/>
        </p:nvSpPr>
        <p:spPr>
          <a:xfrm>
            <a:off x="371475" y="2855083"/>
            <a:ext cx="1852683" cy="1998689"/>
          </a:xfrm>
          <a:prstGeom prst="rect">
            <a:avLst/>
          </a:prstGeom>
        </p:spPr>
        <p:txBody>
          <a:bodyPr wrap="square" anchor="ctr">
            <a:spAutoFit/>
          </a:bodyPr>
          <a:lstStyle/>
          <a:p>
            <a:pPr defTabSz="63662">
              <a:lnSpc>
                <a:spcPct val="150000"/>
              </a:lnSpc>
              <a:spcBef>
                <a:spcPct val="20000"/>
              </a:spcBef>
              <a:buSzPct val="100000"/>
              <a:defRPr/>
            </a:pPr>
            <a:r>
              <a:rPr lang="en-US" altLang="zh-CN" sz="1200" dirty="0">
                <a:solidFill>
                  <a:prstClr val="black"/>
                </a:solidFill>
                <a:latin typeface="微软雅黑" panose="020B0503020204020204" pitchFamily="34" charset="-122"/>
                <a:ea typeface="微软雅黑" panose="020B0503020204020204" pitchFamily="34" charset="-122"/>
              </a:rPr>
              <a:t>2024</a:t>
            </a:r>
            <a:r>
              <a:rPr lang="zh-CN" altLang="en-US" sz="1200" b="1" dirty="0">
                <a:solidFill>
                  <a:prstClr val="black"/>
                </a:solidFill>
                <a:latin typeface="微软雅黑" panose="020B0503020204020204" pitchFamily="34" charset="-122"/>
                <a:ea typeface="微软雅黑" panose="020B0503020204020204" pitchFamily="34" charset="-122"/>
              </a:rPr>
              <a:t>世界通信大会天翼云展示了其最新的云智超一体化基础设施平台“云骁” </a:t>
            </a:r>
            <a:r>
              <a:rPr lang="zh-CN" altLang="en-US" sz="1200" dirty="0">
                <a:solidFill>
                  <a:prstClr val="black"/>
                </a:solidFill>
                <a:latin typeface="微软雅黑" panose="020B0503020204020204" pitchFamily="34" charset="-122"/>
                <a:ea typeface="微软雅黑" panose="020B0503020204020204" pitchFamily="34" charset="-122"/>
              </a:rPr>
              <a:t>，混部调度资源利用率可提升</a:t>
            </a:r>
            <a:r>
              <a:rPr lang="en-US" altLang="zh-CN" sz="1200" dirty="0">
                <a:solidFill>
                  <a:prstClr val="black"/>
                </a:solidFill>
                <a:latin typeface="微软雅黑" panose="020B0503020204020204" pitchFamily="34" charset="-122"/>
                <a:ea typeface="微软雅黑" panose="020B0503020204020204" pitchFamily="34" charset="-122"/>
              </a:rPr>
              <a:t>20%</a:t>
            </a:r>
            <a:r>
              <a:rPr lang="zh-CN" altLang="en-US" sz="1200" dirty="0">
                <a:solidFill>
                  <a:prstClr val="black"/>
                </a:solidFill>
                <a:latin typeface="微软雅黑" panose="020B0503020204020204" pitchFamily="34" charset="-122"/>
                <a:ea typeface="微软雅黑" panose="020B0503020204020204" pitchFamily="34" charset="-122"/>
              </a:rPr>
              <a:t>、千卡并行计算效率可达</a:t>
            </a:r>
            <a:r>
              <a:rPr lang="en-US" altLang="zh-CN" sz="1200" dirty="0">
                <a:solidFill>
                  <a:prstClr val="black"/>
                </a:solidFill>
                <a:latin typeface="微软雅黑" panose="020B0503020204020204" pitchFamily="34" charset="-122"/>
                <a:ea typeface="微软雅黑" panose="020B0503020204020204" pitchFamily="34" charset="-122"/>
              </a:rPr>
              <a:t>80%</a:t>
            </a:r>
            <a:endParaRPr lang="zh-CN" altLang="en-US" sz="1200" dirty="0">
              <a:solidFill>
                <a:prstClr val="black"/>
              </a:solidFill>
              <a:latin typeface="微软雅黑" panose="020B0503020204020204" pitchFamily="34" charset="-122"/>
              <a:ea typeface="微软雅黑" panose="020B0503020204020204" pitchFamily="34" charset="-122"/>
            </a:endParaRPr>
          </a:p>
        </p:txBody>
      </p:sp>
      <p:sp>
        <p:nvSpPr>
          <p:cNvPr id="52" name="矩形 51">
            <a:extLst>
              <a:ext uri="{FF2B5EF4-FFF2-40B4-BE49-F238E27FC236}">
                <a16:creationId xmlns:a16="http://schemas.microsoft.com/office/drawing/2014/main" id="{BCC9A6F8-9C06-426C-AFF7-2B5509DB1149}"/>
              </a:ext>
            </a:extLst>
          </p:cNvPr>
          <p:cNvSpPr/>
          <p:nvPr/>
        </p:nvSpPr>
        <p:spPr>
          <a:xfrm>
            <a:off x="2326877" y="2855083"/>
            <a:ext cx="1827545" cy="1998689"/>
          </a:xfrm>
          <a:prstGeom prst="rect">
            <a:avLst/>
          </a:prstGeom>
        </p:spPr>
        <p:txBody>
          <a:bodyPr wrap="square" anchor="ctr">
            <a:spAutoFit/>
          </a:bodyPr>
          <a:lstStyle/>
          <a:p>
            <a:pPr defTabSz="63662">
              <a:lnSpc>
                <a:spcPct val="150000"/>
              </a:lnSpc>
              <a:spcBef>
                <a:spcPct val="20000"/>
              </a:spcBef>
              <a:buSzPct val="100000"/>
              <a:defRPr/>
            </a:pPr>
            <a:r>
              <a:rPr lang="zh-CN" altLang="en-US" sz="1200" b="1" dirty="0">
                <a:solidFill>
                  <a:prstClr val="black"/>
                </a:solidFill>
                <a:latin typeface="微软雅黑" panose="020B0503020204020204" pitchFamily="34" charset="-122"/>
                <a:ea typeface="微软雅黑" panose="020B0503020204020204" pitchFamily="34" charset="-122"/>
              </a:rPr>
              <a:t>万事达卡</a:t>
            </a:r>
            <a:r>
              <a:rPr lang="en-US" altLang="zh-CN" sz="1200" b="1" dirty="0">
                <a:solidFill>
                  <a:prstClr val="black"/>
                </a:solidFill>
                <a:latin typeface="微软雅黑" panose="020B0503020204020204" pitchFamily="34" charset="-122"/>
                <a:ea typeface="微软雅黑" panose="020B0503020204020204" pitchFamily="34" charset="-122"/>
              </a:rPr>
              <a:t>(MasterCard)</a:t>
            </a:r>
            <a:r>
              <a:rPr lang="zh-CN" altLang="en-US" sz="1200" b="1" dirty="0">
                <a:solidFill>
                  <a:prstClr val="black"/>
                </a:solidFill>
                <a:latin typeface="微软雅黑" panose="020B0503020204020204" pitchFamily="34" charset="-122"/>
                <a:ea typeface="微软雅黑" panose="020B0503020204020204" pitchFamily="34" charset="-122"/>
              </a:rPr>
              <a:t>使用</a:t>
            </a:r>
            <a:r>
              <a:rPr lang="en-US" altLang="zh-CN" sz="1200" b="1" dirty="0">
                <a:solidFill>
                  <a:prstClr val="black"/>
                </a:solidFill>
                <a:latin typeface="微软雅黑" panose="020B0503020204020204" pitchFamily="34" charset="-122"/>
                <a:ea typeface="微软雅黑" panose="020B0503020204020204" pitchFamily="34" charset="-122"/>
              </a:rPr>
              <a:t>AI</a:t>
            </a:r>
            <a:r>
              <a:rPr lang="zh-CN" altLang="en-US" sz="1200" b="1" dirty="0">
                <a:solidFill>
                  <a:prstClr val="black"/>
                </a:solidFill>
                <a:latin typeface="微软雅黑" panose="020B0503020204020204" pitchFamily="34" charset="-122"/>
                <a:ea typeface="微软雅黑" panose="020B0503020204020204" pitchFamily="34" charset="-122"/>
              </a:rPr>
              <a:t>算法分析交易模式</a:t>
            </a:r>
            <a:r>
              <a:rPr lang="zh-CN" altLang="en-US" sz="1200" dirty="0">
                <a:solidFill>
                  <a:prstClr val="black"/>
                </a:solidFill>
                <a:latin typeface="微软雅黑" panose="020B0503020204020204" pitchFamily="34" charset="-122"/>
                <a:ea typeface="微软雅黑" panose="020B0503020204020204" pitchFamily="34" charset="-122"/>
              </a:rPr>
              <a:t>，算法可以学习每个持卡人的正常消费行为，并在检测到异常模式时发出警报，保护消费者和金融机构免受损失</a:t>
            </a:r>
          </a:p>
        </p:txBody>
      </p:sp>
      <p:sp>
        <p:nvSpPr>
          <p:cNvPr id="53" name="矩形 52">
            <a:extLst>
              <a:ext uri="{FF2B5EF4-FFF2-40B4-BE49-F238E27FC236}">
                <a16:creationId xmlns:a16="http://schemas.microsoft.com/office/drawing/2014/main" id="{598E6E46-0ECE-47D1-9600-E13A3C3AC0DD}"/>
              </a:ext>
            </a:extLst>
          </p:cNvPr>
          <p:cNvSpPr/>
          <p:nvPr/>
        </p:nvSpPr>
        <p:spPr>
          <a:xfrm>
            <a:off x="4257209" y="2855083"/>
            <a:ext cx="1827476" cy="1998689"/>
          </a:xfrm>
          <a:prstGeom prst="rect">
            <a:avLst/>
          </a:prstGeom>
        </p:spPr>
        <p:txBody>
          <a:bodyPr wrap="square" anchor="ctr">
            <a:spAutoFit/>
          </a:bodyPr>
          <a:lstStyle/>
          <a:p>
            <a:pPr defTabSz="63662">
              <a:lnSpc>
                <a:spcPct val="150000"/>
              </a:lnSpc>
              <a:spcBef>
                <a:spcPct val="20000"/>
              </a:spcBef>
              <a:buSzPct val="100000"/>
              <a:defRPr/>
            </a:pPr>
            <a:r>
              <a:rPr lang="zh-CN" altLang="en-US" sz="1200" dirty="0">
                <a:solidFill>
                  <a:prstClr val="black"/>
                </a:solidFill>
                <a:latin typeface="微软雅黑" panose="020B0503020204020204" pitchFamily="34" charset="-122"/>
                <a:ea typeface="微软雅黑" panose="020B0503020204020204" pitchFamily="34" charset="-122"/>
              </a:rPr>
              <a:t>目前，美国食品和药物管理局（</a:t>
            </a:r>
            <a:r>
              <a:rPr lang="en-US" altLang="zh-CN" sz="1200" dirty="0">
                <a:solidFill>
                  <a:prstClr val="black"/>
                </a:solidFill>
                <a:latin typeface="微软雅黑" panose="020B0503020204020204" pitchFamily="34" charset="-122"/>
                <a:ea typeface="微软雅黑" panose="020B0503020204020204" pitchFamily="34" charset="-122"/>
              </a:rPr>
              <a:t>FDA</a:t>
            </a:r>
            <a:r>
              <a:rPr lang="zh-CN" altLang="en-US" sz="1200" dirty="0">
                <a:solidFill>
                  <a:prstClr val="black"/>
                </a:solidFill>
                <a:latin typeface="微软雅黑" panose="020B0503020204020204" pitchFamily="34" charset="-122"/>
                <a:ea typeface="微软雅黑" panose="020B0503020204020204" pitchFamily="34" charset="-122"/>
              </a:rPr>
              <a:t>）已批准约</a:t>
            </a:r>
            <a:r>
              <a:rPr lang="en-US" altLang="zh-CN" sz="1200" dirty="0">
                <a:solidFill>
                  <a:prstClr val="black"/>
                </a:solidFill>
                <a:latin typeface="微软雅黑" panose="020B0503020204020204" pitchFamily="34" charset="-122"/>
                <a:ea typeface="微软雅黑" panose="020B0503020204020204" pitchFamily="34" charset="-122"/>
              </a:rPr>
              <a:t>420</a:t>
            </a:r>
            <a:r>
              <a:rPr lang="zh-CN" altLang="en-US" sz="1200" dirty="0">
                <a:solidFill>
                  <a:prstClr val="black"/>
                </a:solidFill>
                <a:latin typeface="微软雅黑" panose="020B0503020204020204" pitchFamily="34" charset="-122"/>
                <a:ea typeface="微软雅黑" panose="020B0503020204020204" pitchFamily="34" charset="-122"/>
              </a:rPr>
              <a:t>种涉及成像的算法，</a:t>
            </a:r>
            <a:r>
              <a:rPr lang="zh-CN" altLang="en-US" sz="1200" b="1" dirty="0">
                <a:solidFill>
                  <a:prstClr val="black"/>
                </a:solidFill>
                <a:latin typeface="微软雅黑" panose="020B0503020204020204" pitchFamily="34" charset="-122"/>
                <a:ea typeface="微软雅黑" panose="020B0503020204020204" pitchFamily="34" charset="-122"/>
              </a:rPr>
              <a:t>通过</a:t>
            </a:r>
            <a:r>
              <a:rPr lang="en-US" altLang="zh-CN" sz="1200" b="1" dirty="0">
                <a:solidFill>
                  <a:prstClr val="black"/>
                </a:solidFill>
                <a:latin typeface="微软雅黑" panose="020B0503020204020204" pitchFamily="34" charset="-122"/>
                <a:ea typeface="微软雅黑" panose="020B0503020204020204" pitchFamily="34" charset="-122"/>
              </a:rPr>
              <a:t>AI</a:t>
            </a:r>
            <a:r>
              <a:rPr lang="zh-CN" altLang="en-US" sz="1200" b="1" dirty="0">
                <a:solidFill>
                  <a:prstClr val="black"/>
                </a:solidFill>
                <a:latin typeface="微软雅黑" panose="020B0503020204020204" pitchFamily="34" charset="-122"/>
                <a:ea typeface="微软雅黑" panose="020B0503020204020204" pitchFamily="34" charset="-122"/>
              </a:rPr>
              <a:t>辅助影像诊断主要用于癌症治疗</a:t>
            </a:r>
            <a:r>
              <a:rPr lang="zh-CN" altLang="en-US" sz="1200" dirty="0">
                <a:solidFill>
                  <a:prstClr val="black"/>
                </a:solidFill>
                <a:latin typeface="微软雅黑" panose="020B0503020204020204" pitchFamily="34" charset="-122"/>
                <a:ea typeface="微软雅黑" panose="020B0503020204020204" pitchFamily="34" charset="-122"/>
              </a:rPr>
              <a:t>，算法诊断准确率可达</a:t>
            </a:r>
            <a:r>
              <a:rPr lang="en-US" altLang="zh-CN" sz="1200" dirty="0">
                <a:solidFill>
                  <a:prstClr val="black"/>
                </a:solidFill>
                <a:latin typeface="微软雅黑" panose="020B0503020204020204" pitchFamily="34" charset="-122"/>
                <a:ea typeface="微软雅黑" panose="020B0503020204020204" pitchFamily="34" charset="-122"/>
              </a:rPr>
              <a:t>80%</a:t>
            </a:r>
            <a:r>
              <a:rPr lang="zh-CN" altLang="en-US" sz="1200" dirty="0">
                <a:solidFill>
                  <a:prstClr val="black"/>
                </a:solidFill>
                <a:latin typeface="微软雅黑" panose="020B0503020204020204" pitchFamily="34" charset="-122"/>
                <a:ea typeface="微软雅黑" panose="020B0503020204020204" pitchFamily="34" charset="-122"/>
              </a:rPr>
              <a:t>至</a:t>
            </a:r>
            <a:r>
              <a:rPr lang="en-US" altLang="zh-CN" sz="1200" dirty="0">
                <a:solidFill>
                  <a:prstClr val="black"/>
                </a:solidFill>
                <a:latin typeface="微软雅黑" panose="020B0503020204020204" pitchFamily="34" charset="-122"/>
                <a:ea typeface="微软雅黑" panose="020B0503020204020204" pitchFamily="34" charset="-122"/>
              </a:rPr>
              <a:t>90%</a:t>
            </a:r>
            <a:endParaRPr lang="zh-CN" altLang="en-US" sz="1200" dirty="0">
              <a:solidFill>
                <a:prstClr val="black"/>
              </a:solidFill>
              <a:latin typeface="微软雅黑" panose="020B0503020204020204" pitchFamily="34" charset="-122"/>
              <a:ea typeface="微软雅黑" panose="020B0503020204020204" pitchFamily="34" charset="-122"/>
            </a:endParaRPr>
          </a:p>
        </p:txBody>
      </p:sp>
      <p:sp>
        <p:nvSpPr>
          <p:cNvPr id="54" name="矩形 53">
            <a:extLst>
              <a:ext uri="{FF2B5EF4-FFF2-40B4-BE49-F238E27FC236}">
                <a16:creationId xmlns:a16="http://schemas.microsoft.com/office/drawing/2014/main" id="{7DC3362B-B5AB-420D-990D-9306B0CE17CD}"/>
              </a:ext>
            </a:extLst>
          </p:cNvPr>
          <p:cNvSpPr/>
          <p:nvPr/>
        </p:nvSpPr>
        <p:spPr>
          <a:xfrm>
            <a:off x="6187472" y="2855083"/>
            <a:ext cx="1803726" cy="2275688"/>
          </a:xfrm>
          <a:prstGeom prst="rect">
            <a:avLst/>
          </a:prstGeom>
        </p:spPr>
        <p:txBody>
          <a:bodyPr wrap="square" anchor="ctr">
            <a:spAutoFit/>
          </a:bodyPr>
          <a:lstStyle/>
          <a:p>
            <a:pPr defTabSz="63662">
              <a:lnSpc>
                <a:spcPct val="150000"/>
              </a:lnSpc>
              <a:spcBef>
                <a:spcPct val="20000"/>
              </a:spcBef>
              <a:buSzPct val="100000"/>
              <a:defRPr/>
            </a:pPr>
            <a:r>
              <a:rPr lang="en-US" altLang="zh-CN" sz="1200" dirty="0" err="1">
                <a:solidFill>
                  <a:prstClr val="black"/>
                </a:solidFill>
                <a:latin typeface="微软雅黑" panose="020B0503020204020204" pitchFamily="34" charset="-122"/>
                <a:ea typeface="微软雅黑" panose="020B0503020204020204" pitchFamily="34" charset="-122"/>
              </a:rPr>
              <a:t>OpenAI</a:t>
            </a:r>
            <a:r>
              <a:rPr lang="en-US" altLang="zh-CN" sz="1200" dirty="0">
                <a:solidFill>
                  <a:prstClr val="black"/>
                </a:solidFill>
                <a:latin typeface="微软雅黑" panose="020B0503020204020204" pitchFamily="34" charset="-122"/>
                <a:ea typeface="微软雅黑" panose="020B0503020204020204" pitchFamily="34" charset="-122"/>
              </a:rPr>
              <a:t> </a:t>
            </a:r>
            <a:r>
              <a:rPr lang="zh-CN" altLang="en-US" sz="1200" dirty="0">
                <a:solidFill>
                  <a:prstClr val="black"/>
                </a:solidFill>
                <a:latin typeface="微软雅黑" panose="020B0503020204020204" pitchFamily="34" charset="-122"/>
                <a:ea typeface="微软雅黑" panose="020B0503020204020204" pitchFamily="34" charset="-122"/>
              </a:rPr>
              <a:t>在</a:t>
            </a:r>
            <a:r>
              <a:rPr lang="en-US" altLang="zh-CN" sz="1200" dirty="0">
                <a:solidFill>
                  <a:prstClr val="black"/>
                </a:solidFill>
                <a:latin typeface="微软雅黑" panose="020B0503020204020204" pitchFamily="34" charset="-122"/>
                <a:ea typeface="微软雅黑" panose="020B0503020204020204" pitchFamily="34" charset="-122"/>
              </a:rPr>
              <a:t>24</a:t>
            </a:r>
            <a:r>
              <a:rPr lang="zh-CN" altLang="en-US" sz="1200" dirty="0">
                <a:solidFill>
                  <a:prstClr val="black"/>
                </a:solidFill>
                <a:latin typeface="微软雅黑" panose="020B0503020204020204" pitchFamily="34" charset="-122"/>
                <a:ea typeface="微软雅黑" panose="020B0503020204020204" pitchFamily="34" charset="-122"/>
              </a:rPr>
              <a:t>年</a:t>
            </a:r>
            <a:r>
              <a:rPr lang="en-US" altLang="zh-CN" sz="1200" dirty="0">
                <a:solidFill>
                  <a:prstClr val="black"/>
                </a:solidFill>
                <a:latin typeface="微软雅黑" panose="020B0503020204020204" pitchFamily="34" charset="-122"/>
                <a:ea typeface="微软雅黑" panose="020B0503020204020204" pitchFamily="34" charset="-122"/>
              </a:rPr>
              <a:t>2</a:t>
            </a:r>
            <a:r>
              <a:rPr lang="zh-CN" altLang="en-US" sz="1200" dirty="0">
                <a:solidFill>
                  <a:prstClr val="black"/>
                </a:solidFill>
                <a:latin typeface="微软雅黑" panose="020B0503020204020204" pitchFamily="34" charset="-122"/>
                <a:ea typeface="微软雅黑" panose="020B0503020204020204" pitchFamily="34" charset="-122"/>
              </a:rPr>
              <a:t>月</a:t>
            </a:r>
            <a:r>
              <a:rPr lang="en-US" altLang="zh-CN" sz="1200" dirty="0">
                <a:solidFill>
                  <a:prstClr val="black"/>
                </a:solidFill>
                <a:latin typeface="微软雅黑" panose="020B0503020204020204" pitchFamily="34" charset="-122"/>
                <a:ea typeface="微软雅黑" panose="020B0503020204020204" pitchFamily="34" charset="-122"/>
              </a:rPr>
              <a:t>15</a:t>
            </a:r>
            <a:r>
              <a:rPr lang="zh-CN" altLang="en-US" sz="1200" dirty="0">
                <a:solidFill>
                  <a:prstClr val="black"/>
                </a:solidFill>
                <a:latin typeface="微软雅黑" panose="020B0503020204020204" pitchFamily="34" charset="-122"/>
                <a:ea typeface="微软雅黑" panose="020B0503020204020204" pitchFamily="34" charset="-122"/>
              </a:rPr>
              <a:t>日发布</a:t>
            </a:r>
            <a:r>
              <a:rPr lang="zh-CN" altLang="en-US" sz="1200" b="1" dirty="0">
                <a:solidFill>
                  <a:prstClr val="black"/>
                </a:solidFill>
                <a:latin typeface="微软雅黑" panose="020B0503020204020204" pitchFamily="34" charset="-122"/>
                <a:ea typeface="微软雅黑" panose="020B0503020204020204" pitchFamily="34" charset="-122"/>
              </a:rPr>
              <a:t>首个视频生成模型“</a:t>
            </a:r>
            <a:r>
              <a:rPr lang="en-US" altLang="zh-CN" sz="1200" b="1" dirty="0">
                <a:solidFill>
                  <a:prstClr val="black"/>
                </a:solidFill>
                <a:latin typeface="微软雅黑" panose="020B0503020204020204" pitchFamily="34" charset="-122"/>
                <a:ea typeface="微软雅黑" panose="020B0503020204020204" pitchFamily="34" charset="-122"/>
              </a:rPr>
              <a:t>Sora”</a:t>
            </a:r>
            <a:r>
              <a:rPr lang="zh-CN" altLang="en-US" sz="1200" dirty="0">
                <a:solidFill>
                  <a:prstClr val="black"/>
                </a:solidFill>
                <a:latin typeface="微软雅黑" panose="020B0503020204020204" pitchFamily="34" charset="-122"/>
                <a:ea typeface="微软雅黑" panose="020B0503020204020204" pitchFamily="34" charset="-122"/>
              </a:rPr>
              <a:t>，该模型通过接收文本指令，即可生成</a:t>
            </a:r>
            <a:r>
              <a:rPr lang="en-US" altLang="zh-CN" sz="1200" dirty="0">
                <a:solidFill>
                  <a:prstClr val="black"/>
                </a:solidFill>
                <a:latin typeface="微软雅黑" panose="020B0503020204020204" pitchFamily="34" charset="-122"/>
                <a:ea typeface="微软雅黑" panose="020B0503020204020204" pitchFamily="34" charset="-122"/>
              </a:rPr>
              <a:t>60</a:t>
            </a:r>
            <a:r>
              <a:rPr lang="zh-CN" altLang="en-US" sz="1200" dirty="0">
                <a:solidFill>
                  <a:prstClr val="black"/>
                </a:solidFill>
                <a:latin typeface="微软雅黑" panose="020B0503020204020204" pitchFamily="34" charset="-122"/>
                <a:ea typeface="微软雅黑" panose="020B0503020204020204" pitchFamily="34" charset="-122"/>
              </a:rPr>
              <a:t>秒的</a:t>
            </a:r>
            <a:r>
              <a:rPr lang="en-US" altLang="zh-CN" sz="1200" dirty="0">
                <a:solidFill>
                  <a:prstClr val="black"/>
                </a:solidFill>
                <a:latin typeface="微软雅黑" panose="020B0503020204020204" pitchFamily="34" charset="-122"/>
                <a:ea typeface="微软雅黑" panose="020B0503020204020204" pitchFamily="34" charset="-122"/>
              </a:rPr>
              <a:t>1080P</a:t>
            </a:r>
            <a:r>
              <a:rPr lang="zh-CN" altLang="en-US" sz="1200" dirty="0">
                <a:solidFill>
                  <a:prstClr val="black"/>
                </a:solidFill>
                <a:latin typeface="微软雅黑" panose="020B0503020204020204" pitchFamily="34" charset="-122"/>
                <a:ea typeface="微软雅黑" panose="020B0503020204020204" pitchFamily="34" charset="-122"/>
              </a:rPr>
              <a:t>短视频。据好莱坞预测，</a:t>
            </a:r>
            <a:r>
              <a:rPr lang="en-US" altLang="zh-CN" sz="1200" dirty="0">
                <a:solidFill>
                  <a:prstClr val="black"/>
                </a:solidFill>
                <a:latin typeface="微软雅黑" panose="020B0503020204020204" pitchFamily="34" charset="-122"/>
                <a:ea typeface="微软雅黑" panose="020B0503020204020204" pitchFamily="34" charset="-122"/>
              </a:rPr>
              <a:t>AI</a:t>
            </a:r>
            <a:r>
              <a:rPr lang="zh-CN" altLang="en-US" sz="1200" dirty="0">
                <a:solidFill>
                  <a:prstClr val="black"/>
                </a:solidFill>
                <a:latin typeface="微软雅黑" panose="020B0503020204020204" pitchFamily="34" charset="-122"/>
                <a:ea typeface="微软雅黑" panose="020B0503020204020204" pitchFamily="34" charset="-122"/>
              </a:rPr>
              <a:t>将能够在两年后制作整部电影</a:t>
            </a:r>
          </a:p>
        </p:txBody>
      </p:sp>
      <p:sp>
        <p:nvSpPr>
          <p:cNvPr id="55" name="矩形 54">
            <a:extLst>
              <a:ext uri="{FF2B5EF4-FFF2-40B4-BE49-F238E27FC236}">
                <a16:creationId xmlns:a16="http://schemas.microsoft.com/office/drawing/2014/main" id="{83B47EA5-BA8B-4F33-8ABD-6CEB52FBA1B3}"/>
              </a:ext>
            </a:extLst>
          </p:cNvPr>
          <p:cNvSpPr/>
          <p:nvPr/>
        </p:nvSpPr>
        <p:spPr>
          <a:xfrm>
            <a:off x="8088430" y="2855083"/>
            <a:ext cx="1856961" cy="2275688"/>
          </a:xfrm>
          <a:prstGeom prst="rect">
            <a:avLst/>
          </a:prstGeom>
        </p:spPr>
        <p:txBody>
          <a:bodyPr wrap="square" anchor="ctr">
            <a:spAutoFit/>
          </a:bodyPr>
          <a:lstStyle/>
          <a:p>
            <a:pPr defTabSz="63662">
              <a:lnSpc>
                <a:spcPct val="150000"/>
              </a:lnSpc>
              <a:spcBef>
                <a:spcPct val="20000"/>
              </a:spcBef>
              <a:buSzPct val="100000"/>
              <a:defRPr/>
            </a:pPr>
            <a:r>
              <a:rPr lang="en-US" altLang="zh-CN" sz="1200" dirty="0">
                <a:solidFill>
                  <a:prstClr val="black"/>
                </a:solidFill>
                <a:latin typeface="微软雅黑" panose="020B0503020204020204" pitchFamily="34" charset="-122"/>
                <a:ea typeface="微软雅黑" panose="020B0503020204020204" pitchFamily="34" charset="-122"/>
              </a:rPr>
              <a:t>23</a:t>
            </a:r>
            <a:r>
              <a:rPr lang="zh-CN" altLang="en-US" sz="1200" dirty="0">
                <a:solidFill>
                  <a:prstClr val="black"/>
                </a:solidFill>
                <a:latin typeface="微软雅黑" panose="020B0503020204020204" pitchFamily="34" charset="-122"/>
                <a:ea typeface="微软雅黑" panose="020B0503020204020204" pitchFamily="34" charset="-122"/>
              </a:rPr>
              <a:t>年</a:t>
            </a:r>
            <a:r>
              <a:rPr lang="en-US" altLang="zh-CN" sz="1200" dirty="0">
                <a:solidFill>
                  <a:prstClr val="black"/>
                </a:solidFill>
                <a:latin typeface="微软雅黑" panose="020B0503020204020204" pitchFamily="34" charset="-122"/>
                <a:ea typeface="微软雅黑" panose="020B0503020204020204" pitchFamily="34" charset="-122"/>
              </a:rPr>
              <a:t>7</a:t>
            </a:r>
            <a:r>
              <a:rPr lang="zh-CN" altLang="en-US" sz="1200" dirty="0">
                <a:solidFill>
                  <a:prstClr val="black"/>
                </a:solidFill>
                <a:latin typeface="微软雅黑" panose="020B0503020204020204" pitchFamily="34" charset="-122"/>
                <a:ea typeface="微软雅黑" panose="020B0503020204020204" pitchFamily="34" charset="-122"/>
              </a:rPr>
              <a:t>月华为云</a:t>
            </a:r>
            <a:r>
              <a:rPr lang="zh-CN" altLang="en-US" sz="1200" b="1" dirty="0">
                <a:solidFill>
                  <a:prstClr val="black"/>
                </a:solidFill>
                <a:latin typeface="微软雅黑" panose="020B0503020204020204" pitchFamily="34" charset="-122"/>
                <a:ea typeface="微软雅黑" panose="020B0503020204020204" pitchFamily="34" charset="-122"/>
              </a:rPr>
              <a:t>盘古气象大模型正式上线欧洲中期天气预报官网</a:t>
            </a:r>
            <a:r>
              <a:rPr lang="zh-CN" altLang="en-US" sz="1200" dirty="0">
                <a:solidFill>
                  <a:prstClr val="black"/>
                </a:solidFill>
                <a:latin typeface="微软雅黑" panose="020B0503020204020204" pitchFamily="34" charset="-122"/>
                <a:ea typeface="微软雅黑" panose="020B0503020204020204" pitchFamily="34" charset="-122"/>
              </a:rPr>
              <a:t>，世界银行估计，改进天气预报和早期预警系统每年不仅可带来价值</a:t>
            </a:r>
            <a:r>
              <a:rPr lang="en-US" altLang="zh-CN" sz="1200" dirty="0">
                <a:solidFill>
                  <a:prstClr val="black"/>
                </a:solidFill>
                <a:latin typeface="微软雅黑" panose="020B0503020204020204" pitchFamily="34" charset="-122"/>
                <a:ea typeface="微软雅黑" panose="020B0503020204020204" pitchFamily="34" charset="-122"/>
              </a:rPr>
              <a:t>1620</a:t>
            </a:r>
            <a:r>
              <a:rPr lang="zh-CN" altLang="en-US" sz="1200" dirty="0">
                <a:solidFill>
                  <a:prstClr val="black"/>
                </a:solidFill>
                <a:latin typeface="微软雅黑" panose="020B0503020204020204" pitchFamily="34" charset="-122"/>
                <a:ea typeface="微软雅黑" panose="020B0503020204020204" pitchFamily="34" charset="-122"/>
              </a:rPr>
              <a:t>亿美元的收益，还可以挽救约</a:t>
            </a:r>
            <a:r>
              <a:rPr lang="en-US" altLang="zh-CN" sz="1200" dirty="0">
                <a:solidFill>
                  <a:prstClr val="black"/>
                </a:solidFill>
                <a:latin typeface="微软雅黑" panose="020B0503020204020204" pitchFamily="34" charset="-122"/>
                <a:ea typeface="微软雅黑" panose="020B0503020204020204" pitchFamily="34" charset="-122"/>
              </a:rPr>
              <a:t>23000</a:t>
            </a:r>
            <a:r>
              <a:rPr lang="zh-CN" altLang="en-US" sz="1200" dirty="0">
                <a:solidFill>
                  <a:prstClr val="black"/>
                </a:solidFill>
                <a:latin typeface="微软雅黑" panose="020B0503020204020204" pitchFamily="34" charset="-122"/>
                <a:ea typeface="微软雅黑" panose="020B0503020204020204" pitchFamily="34" charset="-122"/>
              </a:rPr>
              <a:t>人的生命</a:t>
            </a:r>
          </a:p>
        </p:txBody>
      </p:sp>
      <p:sp>
        <p:nvSpPr>
          <p:cNvPr id="56" name="矩形 55">
            <a:extLst>
              <a:ext uri="{FF2B5EF4-FFF2-40B4-BE49-F238E27FC236}">
                <a16:creationId xmlns:a16="http://schemas.microsoft.com/office/drawing/2014/main" id="{FF4DC31A-4607-4FC5-AFF6-F245C8B69B54}"/>
              </a:ext>
            </a:extLst>
          </p:cNvPr>
          <p:cNvSpPr/>
          <p:nvPr/>
        </p:nvSpPr>
        <p:spPr>
          <a:xfrm>
            <a:off x="10024069" y="2855083"/>
            <a:ext cx="1856601" cy="2552686"/>
          </a:xfrm>
          <a:prstGeom prst="rect">
            <a:avLst/>
          </a:prstGeom>
        </p:spPr>
        <p:txBody>
          <a:bodyPr wrap="square" anchor="ctr">
            <a:spAutoFit/>
          </a:bodyPr>
          <a:lstStyle/>
          <a:p>
            <a:pPr defTabSz="63662">
              <a:lnSpc>
                <a:spcPct val="150000"/>
              </a:lnSpc>
              <a:spcBef>
                <a:spcPct val="20000"/>
              </a:spcBef>
              <a:buSzPct val="100000"/>
              <a:defRPr/>
            </a:pPr>
            <a:r>
              <a:rPr lang="zh-CN" altLang="en-US" sz="1200" dirty="0">
                <a:solidFill>
                  <a:prstClr val="black"/>
                </a:solidFill>
                <a:latin typeface="微软雅黑" panose="020B0503020204020204" pitchFamily="34" charset="-122"/>
                <a:ea typeface="微软雅黑" panose="020B0503020204020204" pitchFamily="34" charset="-122"/>
              </a:rPr>
              <a:t>海尔卡奥斯</a:t>
            </a:r>
            <a:r>
              <a:rPr lang="zh-CN" altLang="en-US" sz="1200" b="1" dirty="0">
                <a:solidFill>
                  <a:prstClr val="black"/>
                </a:solidFill>
                <a:latin typeface="微软雅黑" panose="020B0503020204020204" pitchFamily="34" charset="-122"/>
                <a:ea typeface="微软雅黑" panose="020B0503020204020204" pitchFamily="34" charset="-122"/>
              </a:rPr>
              <a:t>智控互联工厂利用</a:t>
            </a:r>
            <a:r>
              <a:rPr lang="en-US" altLang="zh-CN" sz="1200" b="1" dirty="0">
                <a:solidFill>
                  <a:prstClr val="black"/>
                </a:solidFill>
                <a:latin typeface="微软雅黑" panose="020B0503020204020204" pitchFamily="34" charset="-122"/>
                <a:ea typeface="微软雅黑" panose="020B0503020204020204" pitchFamily="34" charset="-122"/>
              </a:rPr>
              <a:t>AI</a:t>
            </a:r>
            <a:r>
              <a:rPr lang="zh-CN" altLang="en-US" sz="1200" b="1" dirty="0">
                <a:solidFill>
                  <a:prstClr val="black"/>
                </a:solidFill>
                <a:latin typeface="微软雅黑" panose="020B0503020204020204" pitchFamily="34" charset="-122"/>
                <a:ea typeface="微软雅黑" panose="020B0503020204020204" pitchFamily="34" charset="-122"/>
              </a:rPr>
              <a:t>技术</a:t>
            </a:r>
            <a:r>
              <a:rPr lang="zh-CN" altLang="en-US" sz="1200" dirty="0">
                <a:solidFill>
                  <a:prstClr val="black"/>
                </a:solidFill>
                <a:latin typeface="微软雅黑" panose="020B0503020204020204" pitchFamily="34" charset="-122"/>
                <a:ea typeface="微软雅黑" panose="020B0503020204020204" pitchFamily="34" charset="-122"/>
              </a:rPr>
              <a:t>，完成订单</a:t>
            </a:r>
            <a:r>
              <a:rPr lang="en-US" altLang="zh-CN" sz="1200" dirty="0">
                <a:solidFill>
                  <a:prstClr val="black"/>
                </a:solidFill>
                <a:latin typeface="微软雅黑" panose="020B0503020204020204" pitchFamily="34" charset="-122"/>
                <a:ea typeface="微软雅黑" panose="020B0503020204020204" pitchFamily="34" charset="-122"/>
              </a:rPr>
              <a:t>100%</a:t>
            </a:r>
            <a:r>
              <a:rPr lang="zh-CN" altLang="en-US" sz="1200" dirty="0">
                <a:solidFill>
                  <a:prstClr val="black"/>
                </a:solidFill>
                <a:latin typeface="微软雅黑" panose="020B0503020204020204" pitchFamily="34" charset="-122"/>
                <a:ea typeface="微软雅黑" panose="020B0503020204020204" pitchFamily="34" charset="-122"/>
              </a:rPr>
              <a:t>准时交付的同时，将交付周期缩短一半，原材料库存周转天数降低</a:t>
            </a:r>
            <a:r>
              <a:rPr lang="en-US" altLang="zh-CN" sz="1200" dirty="0">
                <a:solidFill>
                  <a:prstClr val="black"/>
                </a:solidFill>
                <a:latin typeface="微软雅黑" panose="020B0503020204020204" pitchFamily="34" charset="-122"/>
                <a:ea typeface="微软雅黑" panose="020B0503020204020204" pitchFamily="34" charset="-122"/>
              </a:rPr>
              <a:t>56%</a:t>
            </a:r>
            <a:r>
              <a:rPr lang="zh-CN" altLang="en-US" sz="1200" dirty="0">
                <a:solidFill>
                  <a:prstClr val="black"/>
                </a:solidFill>
                <a:latin typeface="微软雅黑" panose="020B0503020204020204" pitchFamily="34" charset="-122"/>
                <a:ea typeface="微软雅黑" panose="020B0503020204020204" pitchFamily="34" charset="-122"/>
              </a:rPr>
              <a:t>，通过缺陷检测将质检误判率由</a:t>
            </a:r>
            <a:r>
              <a:rPr lang="en-US" altLang="zh-CN" sz="1200" dirty="0">
                <a:solidFill>
                  <a:prstClr val="black"/>
                </a:solidFill>
                <a:latin typeface="微软雅黑" panose="020B0503020204020204" pitchFamily="34" charset="-122"/>
                <a:ea typeface="微软雅黑" panose="020B0503020204020204" pitchFamily="34" charset="-122"/>
              </a:rPr>
              <a:t>10%</a:t>
            </a:r>
            <a:r>
              <a:rPr lang="zh-CN" altLang="en-US" sz="1200" dirty="0">
                <a:solidFill>
                  <a:prstClr val="black"/>
                </a:solidFill>
                <a:latin typeface="微软雅黑" panose="020B0503020204020204" pitchFamily="34" charset="-122"/>
                <a:ea typeface="微软雅黑" panose="020B0503020204020204" pitchFamily="34" charset="-122"/>
              </a:rPr>
              <a:t>降低至</a:t>
            </a:r>
            <a:r>
              <a:rPr lang="en-US" altLang="zh-CN" sz="1200" dirty="0">
                <a:solidFill>
                  <a:prstClr val="black"/>
                </a:solidFill>
                <a:latin typeface="微软雅黑" panose="020B0503020204020204" pitchFamily="34" charset="-122"/>
                <a:ea typeface="微软雅黑" panose="020B0503020204020204" pitchFamily="34" charset="-122"/>
              </a:rPr>
              <a:t>0.3%</a:t>
            </a:r>
            <a:r>
              <a:rPr lang="zh-CN" altLang="en-US" sz="1200" dirty="0">
                <a:solidFill>
                  <a:prstClr val="black"/>
                </a:solidFill>
                <a:latin typeface="微软雅黑" panose="020B0503020204020204" pitchFamily="34" charset="-122"/>
                <a:ea typeface="微软雅黑" panose="020B0503020204020204" pitchFamily="34" charset="-122"/>
              </a:rPr>
              <a:t>，检出率</a:t>
            </a:r>
            <a:r>
              <a:rPr lang="en-US" altLang="zh-CN" sz="1200" dirty="0">
                <a:solidFill>
                  <a:prstClr val="black"/>
                </a:solidFill>
                <a:latin typeface="微软雅黑" panose="020B0503020204020204" pitchFamily="34" charset="-122"/>
                <a:ea typeface="微软雅黑" panose="020B0503020204020204" pitchFamily="34" charset="-122"/>
              </a:rPr>
              <a:t>99.99%</a:t>
            </a:r>
            <a:endParaRPr lang="zh-CN" altLang="en-US" sz="1200" dirty="0">
              <a:solidFill>
                <a:prstClr val="black"/>
              </a:solidFill>
              <a:latin typeface="微软雅黑" panose="020B0503020204020204" pitchFamily="34" charset="-122"/>
              <a:ea typeface="微软雅黑" panose="020B0503020204020204" pitchFamily="34" charset="-122"/>
            </a:endParaRPr>
          </a:p>
        </p:txBody>
      </p:sp>
      <p:sp>
        <p:nvSpPr>
          <p:cNvPr id="57" name="圆角矩形 166">
            <a:extLst>
              <a:ext uri="{FF2B5EF4-FFF2-40B4-BE49-F238E27FC236}">
                <a16:creationId xmlns:a16="http://schemas.microsoft.com/office/drawing/2014/main" id="{72EF8EB6-7A42-4ADE-A4CB-417D58532591}"/>
              </a:ext>
            </a:extLst>
          </p:cNvPr>
          <p:cNvSpPr/>
          <p:nvPr/>
        </p:nvSpPr>
        <p:spPr bwMode="auto">
          <a:xfrm>
            <a:off x="372505"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除却</a:t>
            </a: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AI</a:t>
            </a: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不是云</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58" name="圆角矩形 166">
            <a:extLst>
              <a:ext uri="{FF2B5EF4-FFF2-40B4-BE49-F238E27FC236}">
                <a16:creationId xmlns:a16="http://schemas.microsoft.com/office/drawing/2014/main" id="{27A5B281-A5C4-4417-A731-C8BBEC33AD2D}"/>
              </a:ext>
            </a:extLst>
          </p:cNvPr>
          <p:cNvSpPr/>
          <p:nvPr/>
        </p:nvSpPr>
        <p:spPr bwMode="auto">
          <a:xfrm>
            <a:off x="2302837"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反诈检测防未然</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59" name="圆角矩形 166">
            <a:extLst>
              <a:ext uri="{FF2B5EF4-FFF2-40B4-BE49-F238E27FC236}">
                <a16:creationId xmlns:a16="http://schemas.microsoft.com/office/drawing/2014/main" id="{CAD86894-FFB6-48FA-A515-A375D036E21F}"/>
              </a:ext>
            </a:extLst>
          </p:cNvPr>
          <p:cNvSpPr/>
          <p:nvPr/>
        </p:nvSpPr>
        <p:spPr bwMode="auto">
          <a:xfrm>
            <a:off x="4233100"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AI</a:t>
            </a: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辅助影像诊疗</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60" name="圆角矩形 166">
            <a:extLst>
              <a:ext uri="{FF2B5EF4-FFF2-40B4-BE49-F238E27FC236}">
                <a16:creationId xmlns:a16="http://schemas.microsoft.com/office/drawing/2014/main" id="{5BE6F942-18E9-4EB4-BBC7-5C47661D3730}"/>
              </a:ext>
            </a:extLst>
          </p:cNvPr>
          <p:cNvSpPr/>
          <p:nvPr/>
        </p:nvSpPr>
        <p:spPr bwMode="auto">
          <a:xfrm>
            <a:off x="6163363"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从文生图到文生视频</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61" name="圆角矩形 166">
            <a:extLst>
              <a:ext uri="{FF2B5EF4-FFF2-40B4-BE49-F238E27FC236}">
                <a16:creationId xmlns:a16="http://schemas.microsoft.com/office/drawing/2014/main" id="{AF5938EF-299E-4114-A854-CA0EC9E7F86A}"/>
              </a:ext>
            </a:extLst>
          </p:cNvPr>
          <p:cNvSpPr/>
          <p:nvPr/>
        </p:nvSpPr>
        <p:spPr bwMode="auto">
          <a:xfrm>
            <a:off x="8088610"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天气预报解世界难题</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sp>
        <p:nvSpPr>
          <p:cNvPr id="62" name="圆角矩形 166">
            <a:extLst>
              <a:ext uri="{FF2B5EF4-FFF2-40B4-BE49-F238E27FC236}">
                <a16:creationId xmlns:a16="http://schemas.microsoft.com/office/drawing/2014/main" id="{A112A87A-852D-4C50-8557-DD13610DE3EB}"/>
              </a:ext>
            </a:extLst>
          </p:cNvPr>
          <p:cNvSpPr/>
          <p:nvPr/>
        </p:nvSpPr>
        <p:spPr bwMode="auto">
          <a:xfrm>
            <a:off x="10024069" y="1323924"/>
            <a:ext cx="1856961" cy="432000"/>
          </a:xfrm>
          <a:prstGeom prst="roundRect">
            <a:avLst>
              <a:gd name="adj" fmla="val 0"/>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rPr>
              <a:t>工业质检提质增效</a:t>
            </a:r>
            <a:endParaRPr kumimoji="0" lang="en-US" altLang="zh-CN" sz="14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ea"/>
            </a:endParaRPr>
          </a:p>
        </p:txBody>
      </p:sp>
      <p:grpSp>
        <p:nvGrpSpPr>
          <p:cNvPr id="63" name="组合 62">
            <a:extLst>
              <a:ext uri="{FF2B5EF4-FFF2-40B4-BE49-F238E27FC236}">
                <a16:creationId xmlns:a16="http://schemas.microsoft.com/office/drawing/2014/main" id="{E0C753AC-1A5D-40E0-A601-CC1637BB336C}"/>
              </a:ext>
            </a:extLst>
          </p:cNvPr>
          <p:cNvGrpSpPr/>
          <p:nvPr/>
        </p:nvGrpSpPr>
        <p:grpSpPr>
          <a:xfrm>
            <a:off x="3070090" y="2220304"/>
            <a:ext cx="331312" cy="397574"/>
            <a:chOff x="3543841" y="716534"/>
            <a:chExt cx="816038" cy="1036239"/>
          </a:xfrm>
        </p:grpSpPr>
        <p:sp>
          <p:nvSpPr>
            <p:cNvPr id="64" name="任意多边形: 形状 63">
              <a:extLst>
                <a:ext uri="{FF2B5EF4-FFF2-40B4-BE49-F238E27FC236}">
                  <a16:creationId xmlns:a16="http://schemas.microsoft.com/office/drawing/2014/main" id="{538848E1-61AA-4EA1-AA15-46BFC9563F9A}"/>
                </a:ext>
              </a:extLst>
            </p:cNvPr>
            <p:cNvSpPr/>
            <p:nvPr/>
          </p:nvSpPr>
          <p:spPr>
            <a:xfrm>
              <a:off x="3543841" y="716534"/>
              <a:ext cx="816038" cy="1036239"/>
            </a:xfrm>
            <a:custGeom>
              <a:avLst/>
              <a:gdLst>
                <a:gd name="connsiteX0" fmla="*/ 409088 w 816038"/>
                <a:gd name="connsiteY0" fmla="*/ 34002 h 1036239"/>
                <a:gd name="connsiteX1" fmla="*/ 145624 w 816038"/>
                <a:gd name="connsiteY1" fmla="*/ 68942 h 1036239"/>
                <a:gd name="connsiteX2" fmla="*/ 34002 w 816038"/>
                <a:gd name="connsiteY2" fmla="*/ 212979 h 1036239"/>
                <a:gd name="connsiteX3" fmla="*/ 34002 w 816038"/>
                <a:gd name="connsiteY3" fmla="*/ 666723 h 1036239"/>
                <a:gd name="connsiteX4" fmla="*/ 76293 w 816038"/>
                <a:gd name="connsiteY4" fmla="*/ 757005 h 1036239"/>
                <a:gd name="connsiteX5" fmla="*/ 343967 w 816038"/>
                <a:gd name="connsiteY5" fmla="*/ 979926 h 1036239"/>
                <a:gd name="connsiteX6" fmla="*/ 474176 w 816038"/>
                <a:gd name="connsiteY6" fmla="*/ 979926 h 1036239"/>
                <a:gd name="connsiteX7" fmla="*/ 741850 w 816038"/>
                <a:gd name="connsiteY7" fmla="*/ 757005 h 1036239"/>
                <a:gd name="connsiteX8" fmla="*/ 784142 w 816038"/>
                <a:gd name="connsiteY8" fmla="*/ 666723 h 1036239"/>
                <a:gd name="connsiteX9" fmla="*/ 784142 w 816038"/>
                <a:gd name="connsiteY9" fmla="*/ 212979 h 1036239"/>
                <a:gd name="connsiteX10" fmla="*/ 672519 w 816038"/>
                <a:gd name="connsiteY10" fmla="*/ 68942 h 1036239"/>
                <a:gd name="connsiteX11" fmla="*/ 409055 w 816038"/>
                <a:gd name="connsiteY11" fmla="*/ 34002 h 103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16038" h="1036239">
                  <a:moveTo>
                    <a:pt x="409088" y="34002"/>
                  </a:moveTo>
                  <a:cubicBezTo>
                    <a:pt x="306533" y="34002"/>
                    <a:pt x="213433" y="51391"/>
                    <a:pt x="145624" y="68942"/>
                  </a:cubicBezTo>
                  <a:cubicBezTo>
                    <a:pt x="79920" y="85943"/>
                    <a:pt x="34002" y="145138"/>
                    <a:pt x="34002" y="212979"/>
                  </a:cubicBezTo>
                  <a:lnTo>
                    <a:pt x="34002" y="666723"/>
                  </a:lnTo>
                  <a:cubicBezTo>
                    <a:pt x="34002" y="701599"/>
                    <a:pt x="49513" y="734694"/>
                    <a:pt x="76293" y="757005"/>
                  </a:cubicBezTo>
                  <a:lnTo>
                    <a:pt x="343967" y="979926"/>
                  </a:lnTo>
                  <a:cubicBezTo>
                    <a:pt x="381692" y="1011337"/>
                    <a:pt x="436483" y="1011337"/>
                    <a:pt x="474176" y="979926"/>
                  </a:cubicBezTo>
                  <a:lnTo>
                    <a:pt x="741850" y="757005"/>
                  </a:lnTo>
                  <a:cubicBezTo>
                    <a:pt x="768663" y="734694"/>
                    <a:pt x="784142" y="701599"/>
                    <a:pt x="784142" y="666723"/>
                  </a:cubicBezTo>
                  <a:lnTo>
                    <a:pt x="784142" y="212979"/>
                  </a:lnTo>
                  <a:cubicBezTo>
                    <a:pt x="784142" y="145138"/>
                    <a:pt x="738223" y="85943"/>
                    <a:pt x="672519" y="68942"/>
                  </a:cubicBezTo>
                  <a:cubicBezTo>
                    <a:pt x="604710" y="51391"/>
                    <a:pt x="511578" y="34002"/>
                    <a:pt x="409055" y="34002"/>
                  </a:cubicBezTo>
                  <a:close/>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65" name="任意多边形: 形状 64">
              <a:extLst>
                <a:ext uri="{FF2B5EF4-FFF2-40B4-BE49-F238E27FC236}">
                  <a16:creationId xmlns:a16="http://schemas.microsoft.com/office/drawing/2014/main" id="{96FDBEF4-64D1-4083-90CF-000B39EB073B}"/>
                </a:ext>
              </a:extLst>
            </p:cNvPr>
            <p:cNvSpPr/>
            <p:nvPr/>
          </p:nvSpPr>
          <p:spPr>
            <a:xfrm>
              <a:off x="3713266" y="1030321"/>
              <a:ext cx="479261" cy="352969"/>
            </a:xfrm>
            <a:custGeom>
              <a:avLst/>
              <a:gdLst>
                <a:gd name="connsiteX0" fmla="*/ 34002 w 479260"/>
                <a:gd name="connsiteY0" fmla="*/ 172825 h 352968"/>
                <a:gd name="connsiteX1" fmla="*/ 176679 w 479260"/>
                <a:gd name="connsiteY1" fmla="*/ 319388 h 352968"/>
                <a:gd name="connsiteX2" fmla="*/ 445356 w 479260"/>
                <a:gd name="connsiteY2" fmla="*/ 34002 h 352968"/>
              </a:gdLst>
              <a:ahLst/>
              <a:cxnLst>
                <a:cxn ang="0">
                  <a:pos x="connsiteX0" y="connsiteY0"/>
                </a:cxn>
                <a:cxn ang="0">
                  <a:pos x="connsiteX1" y="connsiteY1"/>
                </a:cxn>
                <a:cxn ang="0">
                  <a:pos x="connsiteX2" y="connsiteY2"/>
                </a:cxn>
              </a:cxnLst>
              <a:rect l="l" t="t" r="r" b="b"/>
              <a:pathLst>
                <a:path w="479260" h="352968">
                  <a:moveTo>
                    <a:pt x="34002" y="172825"/>
                  </a:moveTo>
                  <a:lnTo>
                    <a:pt x="176679" y="319388"/>
                  </a:lnTo>
                  <a:lnTo>
                    <a:pt x="445356" y="34002"/>
                  </a:ln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66" name="组合 65">
            <a:extLst>
              <a:ext uri="{FF2B5EF4-FFF2-40B4-BE49-F238E27FC236}">
                <a16:creationId xmlns:a16="http://schemas.microsoft.com/office/drawing/2014/main" id="{5F706C71-0E5E-4C0A-8A4E-37D36F610648}"/>
              </a:ext>
            </a:extLst>
          </p:cNvPr>
          <p:cNvGrpSpPr/>
          <p:nvPr/>
        </p:nvGrpSpPr>
        <p:grpSpPr>
          <a:xfrm>
            <a:off x="4965030" y="2247113"/>
            <a:ext cx="411834" cy="343957"/>
            <a:chOff x="4751254" y="725634"/>
            <a:chExt cx="1149578" cy="960108"/>
          </a:xfrm>
        </p:grpSpPr>
        <p:sp>
          <p:nvSpPr>
            <p:cNvPr id="67" name="任意多边形: 形状 66">
              <a:extLst>
                <a:ext uri="{FF2B5EF4-FFF2-40B4-BE49-F238E27FC236}">
                  <a16:creationId xmlns:a16="http://schemas.microsoft.com/office/drawing/2014/main" id="{1557C4CF-317A-4EF0-BE97-A6DC3316C19C}"/>
                </a:ext>
              </a:extLst>
            </p:cNvPr>
            <p:cNvSpPr/>
            <p:nvPr/>
          </p:nvSpPr>
          <p:spPr>
            <a:xfrm>
              <a:off x="4789530" y="725634"/>
              <a:ext cx="1071860" cy="297919"/>
            </a:xfrm>
            <a:custGeom>
              <a:avLst/>
              <a:gdLst>
                <a:gd name="connsiteX0" fmla="*/ 1039348 w 1071859"/>
                <a:gd name="connsiteY0" fmla="*/ 266249 h 297918"/>
                <a:gd name="connsiteX1" fmla="*/ 764453 w 1071859"/>
                <a:gd name="connsiteY1" fmla="*/ 34002 h 297918"/>
                <a:gd name="connsiteX2" fmla="*/ 536675 w 1071859"/>
                <a:gd name="connsiteY2" fmla="*/ 152003 h 297918"/>
                <a:gd name="connsiteX3" fmla="*/ 308896 w 1071859"/>
                <a:gd name="connsiteY3" fmla="*/ 34002 h 297918"/>
                <a:gd name="connsiteX4" fmla="*/ 34002 w 1071859"/>
                <a:gd name="connsiteY4" fmla="*/ 266249 h 2979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859" h="297918">
                  <a:moveTo>
                    <a:pt x="1039348" y="266249"/>
                  </a:moveTo>
                  <a:cubicBezTo>
                    <a:pt x="1017198" y="134420"/>
                    <a:pt x="902565" y="34002"/>
                    <a:pt x="764453" y="34002"/>
                  </a:cubicBezTo>
                  <a:cubicBezTo>
                    <a:pt x="670350" y="34002"/>
                    <a:pt x="587159" y="80632"/>
                    <a:pt x="536675" y="152003"/>
                  </a:cubicBezTo>
                  <a:cubicBezTo>
                    <a:pt x="486190" y="80600"/>
                    <a:pt x="403000" y="34002"/>
                    <a:pt x="308896" y="34002"/>
                  </a:cubicBezTo>
                  <a:cubicBezTo>
                    <a:pt x="170785" y="34002"/>
                    <a:pt x="56151" y="134452"/>
                    <a:pt x="34002" y="266249"/>
                  </a:cubicBez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68" name="任意多边形: 形状 67">
              <a:extLst>
                <a:ext uri="{FF2B5EF4-FFF2-40B4-BE49-F238E27FC236}">
                  <a16:creationId xmlns:a16="http://schemas.microsoft.com/office/drawing/2014/main" id="{4D873484-BBDD-487A-8846-C37DD8B870B0}"/>
                </a:ext>
              </a:extLst>
            </p:cNvPr>
            <p:cNvSpPr/>
            <p:nvPr/>
          </p:nvSpPr>
          <p:spPr>
            <a:xfrm>
              <a:off x="4917408" y="1332773"/>
              <a:ext cx="816038" cy="352969"/>
            </a:xfrm>
            <a:custGeom>
              <a:avLst/>
              <a:gdLst>
                <a:gd name="connsiteX0" fmla="*/ 34002 w 816038"/>
                <a:gd name="connsiteY0" fmla="*/ 34002 h 352968"/>
                <a:gd name="connsiteX1" fmla="*/ 408797 w 816038"/>
                <a:gd name="connsiteY1" fmla="*/ 321623 h 352968"/>
                <a:gd name="connsiteX2" fmla="*/ 783591 w 816038"/>
                <a:gd name="connsiteY2" fmla="*/ 34002 h 352968"/>
              </a:gdLst>
              <a:ahLst/>
              <a:cxnLst>
                <a:cxn ang="0">
                  <a:pos x="connsiteX0" y="connsiteY0"/>
                </a:cxn>
                <a:cxn ang="0">
                  <a:pos x="connsiteX1" y="connsiteY1"/>
                </a:cxn>
                <a:cxn ang="0">
                  <a:pos x="connsiteX2" y="connsiteY2"/>
                </a:cxn>
              </a:cxnLst>
              <a:rect l="l" t="t" r="r" b="b"/>
              <a:pathLst>
                <a:path w="816038" h="352968">
                  <a:moveTo>
                    <a:pt x="34002" y="34002"/>
                  </a:moveTo>
                  <a:cubicBezTo>
                    <a:pt x="173570" y="213141"/>
                    <a:pt x="377548" y="321623"/>
                    <a:pt x="408797" y="321623"/>
                  </a:cubicBezTo>
                  <a:cubicBezTo>
                    <a:pt x="440045" y="321623"/>
                    <a:pt x="644023" y="213141"/>
                    <a:pt x="783591" y="34002"/>
                  </a:cubicBez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69" name="任意多边形: 形状 68">
              <a:extLst>
                <a:ext uri="{FF2B5EF4-FFF2-40B4-BE49-F238E27FC236}">
                  <a16:creationId xmlns:a16="http://schemas.microsoft.com/office/drawing/2014/main" id="{058D508D-7ECA-4E04-84F0-60BD59888005}"/>
                </a:ext>
              </a:extLst>
            </p:cNvPr>
            <p:cNvSpPr/>
            <p:nvPr/>
          </p:nvSpPr>
          <p:spPr>
            <a:xfrm>
              <a:off x="4751254" y="1002180"/>
              <a:ext cx="1149578" cy="352969"/>
            </a:xfrm>
            <a:custGeom>
              <a:avLst/>
              <a:gdLst>
                <a:gd name="connsiteX0" fmla="*/ 34002 w 1149577"/>
                <a:gd name="connsiteY0" fmla="*/ 186653 h 352968"/>
                <a:gd name="connsiteX1" fmla="*/ 312394 w 1149577"/>
                <a:gd name="connsiteY1" fmla="*/ 186653 h 352968"/>
                <a:gd name="connsiteX2" fmla="*/ 451573 w 1149577"/>
                <a:gd name="connsiteY2" fmla="*/ 34002 h 352968"/>
                <a:gd name="connsiteX3" fmla="*/ 639813 w 1149577"/>
                <a:gd name="connsiteY3" fmla="*/ 321882 h 352968"/>
                <a:gd name="connsiteX4" fmla="*/ 763190 w 1149577"/>
                <a:gd name="connsiteY4" fmla="*/ 177942 h 352968"/>
                <a:gd name="connsiteX5" fmla="*/ 1115932 w 1149577"/>
                <a:gd name="connsiteY5" fmla="*/ 177942 h 352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9577" h="352968">
                  <a:moveTo>
                    <a:pt x="34002" y="186653"/>
                  </a:moveTo>
                  <a:lnTo>
                    <a:pt x="312394" y="186653"/>
                  </a:lnTo>
                  <a:lnTo>
                    <a:pt x="451573" y="34002"/>
                  </a:lnTo>
                  <a:lnTo>
                    <a:pt x="639813" y="321882"/>
                  </a:lnTo>
                  <a:lnTo>
                    <a:pt x="763190" y="177942"/>
                  </a:lnTo>
                  <a:lnTo>
                    <a:pt x="1115932" y="177942"/>
                  </a:ln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70" name="组合 69">
            <a:extLst>
              <a:ext uri="{FF2B5EF4-FFF2-40B4-BE49-F238E27FC236}">
                <a16:creationId xmlns:a16="http://schemas.microsoft.com/office/drawing/2014/main" id="{FEEDA1C3-8B8E-4662-AD92-7E2F5A15CF66}"/>
              </a:ext>
            </a:extLst>
          </p:cNvPr>
          <p:cNvGrpSpPr/>
          <p:nvPr/>
        </p:nvGrpSpPr>
        <p:grpSpPr>
          <a:xfrm>
            <a:off x="8833673" y="2231679"/>
            <a:ext cx="366473" cy="374824"/>
            <a:chOff x="6750121" y="1103449"/>
            <a:chExt cx="528088" cy="540123"/>
          </a:xfrm>
        </p:grpSpPr>
        <p:sp>
          <p:nvSpPr>
            <p:cNvPr id="71" name="任意多边形: 形状 70">
              <a:extLst>
                <a:ext uri="{FF2B5EF4-FFF2-40B4-BE49-F238E27FC236}">
                  <a16:creationId xmlns:a16="http://schemas.microsoft.com/office/drawing/2014/main" id="{2271ACBB-CBF5-4BF7-BB6A-A26B479D5C6B}"/>
                </a:ext>
              </a:extLst>
            </p:cNvPr>
            <p:cNvSpPr/>
            <p:nvPr/>
          </p:nvSpPr>
          <p:spPr>
            <a:xfrm rot="1362619">
              <a:off x="6926800" y="1103449"/>
              <a:ext cx="43710" cy="66439"/>
            </a:xfrm>
            <a:custGeom>
              <a:avLst/>
              <a:gdLst>
                <a:gd name="connsiteX0" fmla="*/ 35209 w 80956"/>
                <a:gd name="connsiteY0" fmla="*/ 105544 h 123053"/>
                <a:gd name="connsiteX1" fmla="*/ 55318 w 80956"/>
                <a:gd name="connsiteY1" fmla="*/ 119080 h 123053"/>
                <a:gd name="connsiteX2" fmla="*/ 63479 w 80956"/>
                <a:gd name="connsiteY2" fmla="*/ 117493 h 123053"/>
                <a:gd name="connsiteX3" fmla="*/ 75429 w 80956"/>
                <a:gd name="connsiteY3" fmla="*/ 89223 h 123053"/>
                <a:gd name="connsiteX4" fmla="*/ 46672 w 80956"/>
                <a:gd name="connsiteY4" fmla="*/ 18403 h 123053"/>
                <a:gd name="connsiteX5" fmla="*/ 18403 w 80956"/>
                <a:gd name="connsiteY5" fmla="*/ 6454 h 123053"/>
                <a:gd name="connsiteX6" fmla="*/ 6454 w 80956"/>
                <a:gd name="connsiteY6" fmla="*/ 34723 h 123053"/>
                <a:gd name="connsiteX7" fmla="*/ 35209 w 80956"/>
                <a:gd name="connsiteY7" fmla="*/ 105544 h 123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0956" h="123053">
                  <a:moveTo>
                    <a:pt x="35209" y="105544"/>
                  </a:moveTo>
                  <a:cubicBezTo>
                    <a:pt x="38642" y="113963"/>
                    <a:pt x="46737" y="119080"/>
                    <a:pt x="55318" y="119080"/>
                  </a:cubicBezTo>
                  <a:cubicBezTo>
                    <a:pt x="58039" y="119080"/>
                    <a:pt x="60792" y="118562"/>
                    <a:pt x="63479" y="117493"/>
                  </a:cubicBezTo>
                  <a:cubicBezTo>
                    <a:pt x="74587" y="112992"/>
                    <a:pt x="79929" y="100330"/>
                    <a:pt x="75429" y="89223"/>
                  </a:cubicBezTo>
                  <a:lnTo>
                    <a:pt x="46672" y="18403"/>
                  </a:lnTo>
                  <a:cubicBezTo>
                    <a:pt x="42172" y="7295"/>
                    <a:pt x="29510" y="1952"/>
                    <a:pt x="18403" y="6454"/>
                  </a:cubicBezTo>
                  <a:cubicBezTo>
                    <a:pt x="7296" y="10955"/>
                    <a:pt x="1952" y="23616"/>
                    <a:pt x="6454" y="34723"/>
                  </a:cubicBezTo>
                  <a:lnTo>
                    <a:pt x="35209" y="105544"/>
                  </a:lnTo>
                  <a:close/>
                </a:path>
              </a:pathLst>
            </a:custGeom>
            <a:solidFill>
              <a:srgbClr val="689CE2"/>
            </a:solidFill>
            <a:ln w="1905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2" name="任意多边形: 形状 71">
              <a:extLst>
                <a:ext uri="{FF2B5EF4-FFF2-40B4-BE49-F238E27FC236}">
                  <a16:creationId xmlns:a16="http://schemas.microsoft.com/office/drawing/2014/main" id="{CCA50606-3237-4920-A039-0A86474FAA25}"/>
                </a:ext>
              </a:extLst>
            </p:cNvPr>
            <p:cNvSpPr/>
            <p:nvPr/>
          </p:nvSpPr>
          <p:spPr>
            <a:xfrm rot="423312">
              <a:off x="6751981" y="1195924"/>
              <a:ext cx="66439" cy="43710"/>
            </a:xfrm>
            <a:custGeom>
              <a:avLst/>
              <a:gdLst>
                <a:gd name="connsiteX0" fmla="*/ 18132 w 123053"/>
                <a:gd name="connsiteY0" fmla="*/ 46563 h 80956"/>
                <a:gd name="connsiteX1" fmla="*/ 88564 w 123053"/>
                <a:gd name="connsiteY1" fmla="*/ 76291 h 80956"/>
                <a:gd name="connsiteX2" fmla="*/ 96984 w 123053"/>
                <a:gd name="connsiteY2" fmla="*/ 78007 h 80956"/>
                <a:gd name="connsiteX3" fmla="*/ 116996 w 123053"/>
                <a:gd name="connsiteY3" fmla="*/ 64730 h 80956"/>
                <a:gd name="connsiteX4" fmla="*/ 105435 w 123053"/>
                <a:gd name="connsiteY4" fmla="*/ 36298 h 80956"/>
                <a:gd name="connsiteX5" fmla="*/ 35003 w 123053"/>
                <a:gd name="connsiteY5" fmla="*/ 6571 h 80956"/>
                <a:gd name="connsiteX6" fmla="*/ 6571 w 123053"/>
                <a:gd name="connsiteY6" fmla="*/ 18132 h 80956"/>
                <a:gd name="connsiteX7" fmla="*/ 18100 w 123053"/>
                <a:gd name="connsiteY7" fmla="*/ 46563 h 80956"/>
                <a:gd name="connsiteX8" fmla="*/ 18100 w 123053"/>
                <a:gd name="connsiteY8" fmla="*/ 46563 h 8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053" h="80956">
                  <a:moveTo>
                    <a:pt x="18132" y="46563"/>
                  </a:moveTo>
                  <a:lnTo>
                    <a:pt x="88564" y="76291"/>
                  </a:lnTo>
                  <a:cubicBezTo>
                    <a:pt x="91220" y="77424"/>
                    <a:pt x="94101" y="78007"/>
                    <a:pt x="96984" y="78007"/>
                  </a:cubicBezTo>
                  <a:cubicBezTo>
                    <a:pt x="105435" y="78007"/>
                    <a:pt x="113466" y="73020"/>
                    <a:pt x="116996" y="64730"/>
                  </a:cubicBezTo>
                  <a:cubicBezTo>
                    <a:pt x="121659" y="53688"/>
                    <a:pt x="116478" y="40961"/>
                    <a:pt x="105435" y="36298"/>
                  </a:cubicBezTo>
                  <a:lnTo>
                    <a:pt x="35003" y="6571"/>
                  </a:lnTo>
                  <a:cubicBezTo>
                    <a:pt x="23961" y="1908"/>
                    <a:pt x="11235" y="7089"/>
                    <a:pt x="6571" y="18132"/>
                  </a:cubicBezTo>
                  <a:cubicBezTo>
                    <a:pt x="1909" y="29174"/>
                    <a:pt x="7090" y="41900"/>
                    <a:pt x="18100" y="46563"/>
                  </a:cubicBezTo>
                  <a:lnTo>
                    <a:pt x="18100" y="46563"/>
                  </a:lnTo>
                  <a:close/>
                </a:path>
              </a:pathLst>
            </a:custGeom>
            <a:solidFill>
              <a:srgbClr val="689CE2"/>
            </a:solidFill>
            <a:ln w="1905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3" name="任意多边形: 形状 72">
              <a:extLst>
                <a:ext uri="{FF2B5EF4-FFF2-40B4-BE49-F238E27FC236}">
                  <a16:creationId xmlns:a16="http://schemas.microsoft.com/office/drawing/2014/main" id="{60D0ECE0-7C9A-4EBE-9A3A-71CD0002B740}"/>
                </a:ext>
              </a:extLst>
            </p:cNvPr>
            <p:cNvSpPr/>
            <p:nvPr/>
          </p:nvSpPr>
          <p:spPr>
            <a:xfrm>
              <a:off x="6750121" y="1361656"/>
              <a:ext cx="66439" cy="43710"/>
            </a:xfrm>
            <a:custGeom>
              <a:avLst/>
              <a:gdLst>
                <a:gd name="connsiteX0" fmla="*/ 105544 w 123053"/>
                <a:gd name="connsiteY0" fmla="*/ 46672 h 80956"/>
                <a:gd name="connsiteX1" fmla="*/ 117493 w 123053"/>
                <a:gd name="connsiteY1" fmla="*/ 18403 h 80956"/>
                <a:gd name="connsiteX2" fmla="*/ 89223 w 123053"/>
                <a:gd name="connsiteY2" fmla="*/ 6454 h 80956"/>
                <a:gd name="connsiteX3" fmla="*/ 18402 w 123053"/>
                <a:gd name="connsiteY3" fmla="*/ 35209 h 80956"/>
                <a:gd name="connsiteX4" fmla="*/ 6453 w 123053"/>
                <a:gd name="connsiteY4" fmla="*/ 63479 h 80956"/>
                <a:gd name="connsiteX5" fmla="*/ 26563 w 123053"/>
                <a:gd name="connsiteY5" fmla="*/ 77015 h 80956"/>
                <a:gd name="connsiteX6" fmla="*/ 34723 w 123053"/>
                <a:gd name="connsiteY6" fmla="*/ 75396 h 80956"/>
                <a:gd name="connsiteX7" fmla="*/ 105544 w 123053"/>
                <a:gd name="connsiteY7" fmla="*/ 46640 h 8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53" h="80956">
                  <a:moveTo>
                    <a:pt x="105544" y="46672"/>
                  </a:moveTo>
                  <a:cubicBezTo>
                    <a:pt x="116651" y="42171"/>
                    <a:pt x="121994" y="29510"/>
                    <a:pt x="117493" y="18403"/>
                  </a:cubicBezTo>
                  <a:cubicBezTo>
                    <a:pt x="112991" y="7295"/>
                    <a:pt x="100330" y="1952"/>
                    <a:pt x="89223" y="6454"/>
                  </a:cubicBezTo>
                  <a:lnTo>
                    <a:pt x="18402" y="35209"/>
                  </a:lnTo>
                  <a:cubicBezTo>
                    <a:pt x="7295" y="39710"/>
                    <a:pt x="1953" y="52372"/>
                    <a:pt x="6453" y="63479"/>
                  </a:cubicBezTo>
                  <a:cubicBezTo>
                    <a:pt x="9886" y="71899"/>
                    <a:pt x="17982" y="77015"/>
                    <a:pt x="26563" y="77015"/>
                  </a:cubicBezTo>
                  <a:cubicBezTo>
                    <a:pt x="29348" y="77015"/>
                    <a:pt x="32132" y="76464"/>
                    <a:pt x="34723" y="75396"/>
                  </a:cubicBezTo>
                  <a:lnTo>
                    <a:pt x="105544" y="46640"/>
                  </a:lnTo>
                  <a:close/>
                </a:path>
              </a:pathLst>
            </a:custGeom>
            <a:solidFill>
              <a:srgbClr val="689CE2"/>
            </a:solidFill>
            <a:ln w="1905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4" name="任意多边形: 形状 73">
              <a:extLst>
                <a:ext uri="{FF2B5EF4-FFF2-40B4-BE49-F238E27FC236}">
                  <a16:creationId xmlns:a16="http://schemas.microsoft.com/office/drawing/2014/main" id="{FEAA46F0-DB48-4750-93A3-99BDE4C7A530}"/>
                </a:ext>
              </a:extLst>
            </p:cNvPr>
            <p:cNvSpPr/>
            <p:nvPr/>
          </p:nvSpPr>
          <p:spPr>
            <a:xfrm rot="20628885">
              <a:off x="7072670" y="1203466"/>
              <a:ext cx="64690" cy="43710"/>
            </a:xfrm>
            <a:custGeom>
              <a:avLst/>
              <a:gdLst>
                <a:gd name="connsiteX0" fmla="*/ 26563 w 119815"/>
                <a:gd name="connsiteY0" fmla="*/ 76173 h 80956"/>
                <a:gd name="connsiteX1" fmla="*/ 34724 w 119815"/>
                <a:gd name="connsiteY1" fmla="*/ 74586 h 80956"/>
                <a:gd name="connsiteX2" fmla="*/ 103471 w 119815"/>
                <a:gd name="connsiteY2" fmla="*/ 46673 h 80956"/>
                <a:gd name="connsiteX3" fmla="*/ 115420 w 119815"/>
                <a:gd name="connsiteY3" fmla="*/ 18403 h 80956"/>
                <a:gd name="connsiteX4" fmla="*/ 87151 w 119815"/>
                <a:gd name="connsiteY4" fmla="*/ 6454 h 80956"/>
                <a:gd name="connsiteX5" fmla="*/ 18403 w 119815"/>
                <a:gd name="connsiteY5" fmla="*/ 34367 h 80956"/>
                <a:gd name="connsiteX6" fmla="*/ 6454 w 119815"/>
                <a:gd name="connsiteY6" fmla="*/ 62637 h 80956"/>
                <a:gd name="connsiteX7" fmla="*/ 26563 w 119815"/>
                <a:gd name="connsiteY7" fmla="*/ 76173 h 80956"/>
                <a:gd name="connsiteX8" fmla="*/ 26563 w 119815"/>
                <a:gd name="connsiteY8" fmla="*/ 76173 h 8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815" h="80956">
                  <a:moveTo>
                    <a:pt x="26563" y="76173"/>
                  </a:moveTo>
                  <a:cubicBezTo>
                    <a:pt x="29284" y="76173"/>
                    <a:pt x="32036" y="75655"/>
                    <a:pt x="34724" y="74586"/>
                  </a:cubicBezTo>
                  <a:lnTo>
                    <a:pt x="103471" y="46673"/>
                  </a:lnTo>
                  <a:cubicBezTo>
                    <a:pt x="114578" y="42171"/>
                    <a:pt x="119922" y="29510"/>
                    <a:pt x="115420" y="18403"/>
                  </a:cubicBezTo>
                  <a:cubicBezTo>
                    <a:pt x="110920" y="7295"/>
                    <a:pt x="98258" y="1952"/>
                    <a:pt x="87151" y="6454"/>
                  </a:cubicBezTo>
                  <a:lnTo>
                    <a:pt x="18403" y="34367"/>
                  </a:lnTo>
                  <a:cubicBezTo>
                    <a:pt x="7296" y="38868"/>
                    <a:pt x="1952" y="51530"/>
                    <a:pt x="6454" y="62637"/>
                  </a:cubicBezTo>
                  <a:cubicBezTo>
                    <a:pt x="9886" y="71057"/>
                    <a:pt x="17982" y="76173"/>
                    <a:pt x="26563" y="76173"/>
                  </a:cubicBezTo>
                  <a:lnTo>
                    <a:pt x="26563" y="76173"/>
                  </a:lnTo>
                  <a:close/>
                </a:path>
              </a:pathLst>
            </a:custGeom>
            <a:solidFill>
              <a:srgbClr val="689CE2"/>
            </a:solidFill>
            <a:ln w="19050" cap="flat">
              <a:noFill/>
              <a:prstDash val="solid"/>
              <a:miter/>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5" name="任意多边形: 形状 74">
              <a:extLst>
                <a:ext uri="{FF2B5EF4-FFF2-40B4-BE49-F238E27FC236}">
                  <a16:creationId xmlns:a16="http://schemas.microsoft.com/office/drawing/2014/main" id="{B2B4F7BE-9ACB-4372-B779-34F2AC1F13B6}"/>
                </a:ext>
              </a:extLst>
            </p:cNvPr>
            <p:cNvSpPr/>
            <p:nvPr/>
          </p:nvSpPr>
          <p:spPr>
            <a:xfrm>
              <a:off x="6762434" y="1327113"/>
              <a:ext cx="515775" cy="316459"/>
            </a:xfrm>
            <a:custGeom>
              <a:avLst/>
              <a:gdLst>
                <a:gd name="connsiteX0" fmla="*/ 791622 w 955282"/>
                <a:gd name="connsiteY0" fmla="*/ 264727 h 586122"/>
                <a:gd name="connsiteX1" fmla="*/ 548429 w 955282"/>
                <a:gd name="connsiteY1" fmla="*/ 34002 h 586122"/>
                <a:gd name="connsiteX2" fmla="*/ 327193 w 955282"/>
                <a:gd name="connsiteY2" fmla="*/ 175772 h 586122"/>
                <a:gd name="connsiteX3" fmla="*/ 258218 w 955282"/>
                <a:gd name="connsiteY3" fmla="*/ 146919 h 586122"/>
                <a:gd name="connsiteX4" fmla="*/ 161297 w 955282"/>
                <a:gd name="connsiteY4" fmla="*/ 243840 h 586122"/>
                <a:gd name="connsiteX5" fmla="*/ 163629 w 955282"/>
                <a:gd name="connsiteY5" fmla="*/ 264889 h 586122"/>
                <a:gd name="connsiteX6" fmla="*/ 34002 w 955282"/>
                <a:gd name="connsiteY6" fmla="*/ 409541 h 586122"/>
                <a:gd name="connsiteX7" fmla="*/ 172210 w 955282"/>
                <a:gd name="connsiteY7" fmla="*/ 554906 h 586122"/>
                <a:gd name="connsiteX8" fmla="*/ 172210 w 955282"/>
                <a:gd name="connsiteY8" fmla="*/ 555100 h 586122"/>
                <a:gd name="connsiteX9" fmla="*/ 776693 w 955282"/>
                <a:gd name="connsiteY9" fmla="*/ 555100 h 586122"/>
                <a:gd name="connsiteX10" fmla="*/ 922253 w 955282"/>
                <a:gd name="connsiteY10" fmla="*/ 409541 h 586122"/>
                <a:gd name="connsiteX11" fmla="*/ 791622 w 955282"/>
                <a:gd name="connsiteY11" fmla="*/ 264759 h 58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282" h="586122">
                  <a:moveTo>
                    <a:pt x="791622" y="264727"/>
                  </a:moveTo>
                  <a:cubicBezTo>
                    <a:pt x="784983" y="136168"/>
                    <a:pt x="678640" y="34002"/>
                    <a:pt x="548429" y="34002"/>
                  </a:cubicBezTo>
                  <a:cubicBezTo>
                    <a:pt x="450278" y="34002"/>
                    <a:pt x="365760" y="92096"/>
                    <a:pt x="327193" y="175772"/>
                  </a:cubicBezTo>
                  <a:cubicBezTo>
                    <a:pt x="309608" y="157962"/>
                    <a:pt x="285224" y="146919"/>
                    <a:pt x="258218" y="146919"/>
                  </a:cubicBezTo>
                  <a:cubicBezTo>
                    <a:pt x="204689" y="146919"/>
                    <a:pt x="161297" y="190312"/>
                    <a:pt x="161297" y="243840"/>
                  </a:cubicBezTo>
                  <a:cubicBezTo>
                    <a:pt x="161297" y="251061"/>
                    <a:pt x="162107" y="258121"/>
                    <a:pt x="163629" y="264889"/>
                  </a:cubicBezTo>
                  <a:cubicBezTo>
                    <a:pt x="90736" y="272822"/>
                    <a:pt x="34002" y="334543"/>
                    <a:pt x="34002" y="409541"/>
                  </a:cubicBezTo>
                  <a:cubicBezTo>
                    <a:pt x="34002" y="484539"/>
                    <a:pt x="95237" y="551085"/>
                    <a:pt x="172210" y="554906"/>
                  </a:cubicBezTo>
                  <a:lnTo>
                    <a:pt x="172210" y="555100"/>
                  </a:lnTo>
                  <a:lnTo>
                    <a:pt x="776693" y="555100"/>
                  </a:lnTo>
                  <a:cubicBezTo>
                    <a:pt x="857067" y="555100"/>
                    <a:pt x="922253" y="489947"/>
                    <a:pt x="922253" y="409541"/>
                  </a:cubicBezTo>
                  <a:cubicBezTo>
                    <a:pt x="922253" y="334187"/>
                    <a:pt x="865000" y="272207"/>
                    <a:pt x="791622" y="264759"/>
                  </a:cubicBezTo>
                  <a:close/>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6" name="任意多边形: 形状 75">
              <a:extLst>
                <a:ext uri="{FF2B5EF4-FFF2-40B4-BE49-F238E27FC236}">
                  <a16:creationId xmlns:a16="http://schemas.microsoft.com/office/drawing/2014/main" id="{AAADF8A6-83B9-41DC-8DF7-949E0231D870}"/>
                </a:ext>
              </a:extLst>
            </p:cNvPr>
            <p:cNvSpPr/>
            <p:nvPr/>
          </p:nvSpPr>
          <p:spPr>
            <a:xfrm>
              <a:off x="6831513" y="1197837"/>
              <a:ext cx="234284" cy="234284"/>
            </a:xfrm>
            <a:custGeom>
              <a:avLst/>
              <a:gdLst>
                <a:gd name="connsiteX0" fmla="*/ 206503 w 433925"/>
                <a:gd name="connsiteY0" fmla="*/ 400766 h 433925"/>
                <a:gd name="connsiteX1" fmla="*/ 34002 w 433925"/>
                <a:gd name="connsiteY1" fmla="*/ 217546 h 433925"/>
                <a:gd name="connsiteX2" fmla="*/ 217545 w 433925"/>
                <a:gd name="connsiteY2" fmla="*/ 34002 h 433925"/>
                <a:gd name="connsiteX3" fmla="*/ 401089 w 433925"/>
                <a:gd name="connsiteY3" fmla="*/ 217546 h 433925"/>
                <a:gd name="connsiteX4" fmla="*/ 391893 w 433925"/>
                <a:gd name="connsiteY4" fmla="*/ 275089 h 433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925" h="433925">
                  <a:moveTo>
                    <a:pt x="206503" y="400766"/>
                  </a:moveTo>
                  <a:cubicBezTo>
                    <a:pt x="110295" y="395034"/>
                    <a:pt x="34002" y="315211"/>
                    <a:pt x="34002" y="217546"/>
                  </a:cubicBezTo>
                  <a:cubicBezTo>
                    <a:pt x="34002" y="119880"/>
                    <a:pt x="116188" y="34002"/>
                    <a:pt x="217545" y="34002"/>
                  </a:cubicBezTo>
                  <a:cubicBezTo>
                    <a:pt x="318903" y="34002"/>
                    <a:pt x="401089" y="116188"/>
                    <a:pt x="401089" y="217546"/>
                  </a:cubicBezTo>
                  <a:cubicBezTo>
                    <a:pt x="401089" y="237655"/>
                    <a:pt x="397851" y="256987"/>
                    <a:pt x="391893" y="275089"/>
                  </a:cubicBez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77" name="组合 76">
            <a:extLst>
              <a:ext uri="{FF2B5EF4-FFF2-40B4-BE49-F238E27FC236}">
                <a16:creationId xmlns:a16="http://schemas.microsoft.com/office/drawing/2014/main" id="{E65BD046-BBAB-4405-ACCD-F5FC69433239}"/>
              </a:ext>
            </a:extLst>
          </p:cNvPr>
          <p:cNvGrpSpPr/>
          <p:nvPr/>
        </p:nvGrpSpPr>
        <p:grpSpPr>
          <a:xfrm>
            <a:off x="10778004" y="2248460"/>
            <a:ext cx="348730" cy="341263"/>
            <a:chOff x="8933321" y="646977"/>
            <a:chExt cx="1033001" cy="1010884"/>
          </a:xfrm>
        </p:grpSpPr>
        <p:sp>
          <p:nvSpPr>
            <p:cNvPr id="78" name="任意多边形: 形状 77">
              <a:extLst>
                <a:ext uri="{FF2B5EF4-FFF2-40B4-BE49-F238E27FC236}">
                  <a16:creationId xmlns:a16="http://schemas.microsoft.com/office/drawing/2014/main" id="{96372644-7D10-454C-82A3-4FC7B4E5537E}"/>
                </a:ext>
              </a:extLst>
            </p:cNvPr>
            <p:cNvSpPr/>
            <p:nvPr/>
          </p:nvSpPr>
          <p:spPr>
            <a:xfrm>
              <a:off x="9155691" y="646977"/>
              <a:ext cx="586123" cy="307633"/>
            </a:xfrm>
            <a:custGeom>
              <a:avLst/>
              <a:gdLst>
                <a:gd name="connsiteX0" fmla="*/ 487906 w 586122"/>
                <a:gd name="connsiteY0" fmla="*/ 34002 h 307633"/>
                <a:gd name="connsiteX1" fmla="*/ 554291 w 586122"/>
                <a:gd name="connsiteY1" fmla="*/ 100386 h 307633"/>
                <a:gd name="connsiteX2" fmla="*/ 554291 w 586122"/>
                <a:gd name="connsiteY2" fmla="*/ 208316 h 307633"/>
                <a:gd name="connsiteX3" fmla="*/ 487906 w 586122"/>
                <a:gd name="connsiteY3" fmla="*/ 274700 h 307633"/>
                <a:gd name="connsiteX4" fmla="*/ 100386 w 586122"/>
                <a:gd name="connsiteY4" fmla="*/ 274700 h 307633"/>
                <a:gd name="connsiteX5" fmla="*/ 34002 w 586122"/>
                <a:gd name="connsiteY5" fmla="*/ 208316 h 307633"/>
                <a:gd name="connsiteX6" fmla="*/ 34002 w 586122"/>
                <a:gd name="connsiteY6" fmla="*/ 100386 h 307633"/>
                <a:gd name="connsiteX7" fmla="*/ 100386 w 586122"/>
                <a:gd name="connsiteY7" fmla="*/ 34002 h 30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122" h="307633">
                  <a:moveTo>
                    <a:pt x="487906" y="34002"/>
                  </a:moveTo>
                  <a:cubicBezTo>
                    <a:pt x="524569" y="34002"/>
                    <a:pt x="554291" y="63723"/>
                    <a:pt x="554291" y="100386"/>
                  </a:cubicBezTo>
                  <a:lnTo>
                    <a:pt x="554291" y="208316"/>
                  </a:lnTo>
                  <a:cubicBezTo>
                    <a:pt x="554291" y="244979"/>
                    <a:pt x="524569" y="274700"/>
                    <a:pt x="487906" y="274700"/>
                  </a:cubicBezTo>
                  <a:lnTo>
                    <a:pt x="100386" y="274700"/>
                  </a:lnTo>
                  <a:cubicBezTo>
                    <a:pt x="63723" y="274700"/>
                    <a:pt x="34002" y="244979"/>
                    <a:pt x="34002" y="208316"/>
                  </a:cubicBezTo>
                  <a:lnTo>
                    <a:pt x="34002" y="100386"/>
                  </a:lnTo>
                  <a:cubicBezTo>
                    <a:pt x="34002" y="63723"/>
                    <a:pt x="63723" y="34002"/>
                    <a:pt x="100386" y="34002"/>
                  </a:cubicBezTo>
                  <a:close/>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79" name="任意多边形: 形状 78">
              <a:extLst>
                <a:ext uri="{FF2B5EF4-FFF2-40B4-BE49-F238E27FC236}">
                  <a16:creationId xmlns:a16="http://schemas.microsoft.com/office/drawing/2014/main" id="{AB5B8E6D-C85F-4F51-82E1-0DEA22E3D80B}"/>
                </a:ext>
              </a:extLst>
            </p:cNvPr>
            <p:cNvSpPr/>
            <p:nvPr/>
          </p:nvSpPr>
          <p:spPr>
            <a:xfrm>
              <a:off x="8933321" y="767343"/>
              <a:ext cx="1033001" cy="890518"/>
            </a:xfrm>
            <a:custGeom>
              <a:avLst/>
              <a:gdLst>
                <a:gd name="connsiteX0" fmla="*/ 256372 w 1033000"/>
                <a:gd name="connsiteY0" fmla="*/ 34002 h 890517"/>
                <a:gd name="connsiteX1" fmla="*/ 143745 w 1033000"/>
                <a:gd name="connsiteY1" fmla="*/ 34002 h 890517"/>
                <a:gd name="connsiteX2" fmla="*/ 34002 w 1033000"/>
                <a:gd name="connsiteY2" fmla="*/ 143746 h 890517"/>
                <a:gd name="connsiteX3" fmla="*/ 34002 w 1033000"/>
                <a:gd name="connsiteY3" fmla="*/ 748942 h 890517"/>
                <a:gd name="connsiteX4" fmla="*/ 143745 w 1033000"/>
                <a:gd name="connsiteY4" fmla="*/ 858686 h 890517"/>
                <a:gd name="connsiteX5" fmla="*/ 889255 w 1033000"/>
                <a:gd name="connsiteY5" fmla="*/ 858686 h 890517"/>
                <a:gd name="connsiteX6" fmla="*/ 998999 w 1033000"/>
                <a:gd name="connsiteY6" fmla="*/ 748942 h 890517"/>
                <a:gd name="connsiteX7" fmla="*/ 998999 w 1033000"/>
                <a:gd name="connsiteY7" fmla="*/ 143746 h 890517"/>
                <a:gd name="connsiteX8" fmla="*/ 889255 w 1033000"/>
                <a:gd name="connsiteY8" fmla="*/ 34002 h 890517"/>
                <a:gd name="connsiteX9" fmla="*/ 776628 w 1033000"/>
                <a:gd name="connsiteY9" fmla="*/ 34002 h 890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000" h="890517">
                  <a:moveTo>
                    <a:pt x="256372" y="34002"/>
                  </a:moveTo>
                  <a:lnTo>
                    <a:pt x="143745" y="34002"/>
                  </a:lnTo>
                  <a:cubicBezTo>
                    <a:pt x="83126" y="34002"/>
                    <a:pt x="34002" y="83126"/>
                    <a:pt x="34002" y="143746"/>
                  </a:cubicBezTo>
                  <a:lnTo>
                    <a:pt x="34002" y="748942"/>
                  </a:lnTo>
                  <a:cubicBezTo>
                    <a:pt x="34002" y="809562"/>
                    <a:pt x="83126" y="858686"/>
                    <a:pt x="143745" y="858686"/>
                  </a:cubicBezTo>
                  <a:lnTo>
                    <a:pt x="889255" y="858686"/>
                  </a:lnTo>
                  <a:cubicBezTo>
                    <a:pt x="949874" y="858686"/>
                    <a:pt x="998999" y="809562"/>
                    <a:pt x="998999" y="748942"/>
                  </a:cubicBezTo>
                  <a:lnTo>
                    <a:pt x="998999" y="143746"/>
                  </a:lnTo>
                  <a:cubicBezTo>
                    <a:pt x="998999" y="83126"/>
                    <a:pt x="949874" y="34002"/>
                    <a:pt x="889255" y="34002"/>
                  </a:cubicBezTo>
                  <a:lnTo>
                    <a:pt x="776628" y="34002"/>
                  </a:ln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80" name="任意多边形: 形状 79">
              <a:extLst>
                <a:ext uri="{FF2B5EF4-FFF2-40B4-BE49-F238E27FC236}">
                  <a16:creationId xmlns:a16="http://schemas.microsoft.com/office/drawing/2014/main" id="{BB1B887B-CA3C-429F-961C-5B5C3E7C96B9}"/>
                </a:ext>
              </a:extLst>
            </p:cNvPr>
            <p:cNvSpPr/>
            <p:nvPr/>
          </p:nvSpPr>
          <p:spPr>
            <a:xfrm>
              <a:off x="9210126" y="1036959"/>
              <a:ext cx="479261" cy="352969"/>
            </a:xfrm>
            <a:custGeom>
              <a:avLst/>
              <a:gdLst>
                <a:gd name="connsiteX0" fmla="*/ 34002 w 479260"/>
                <a:gd name="connsiteY0" fmla="*/ 172858 h 352968"/>
                <a:gd name="connsiteX1" fmla="*/ 176711 w 479260"/>
                <a:gd name="connsiteY1" fmla="*/ 319388 h 352968"/>
                <a:gd name="connsiteX2" fmla="*/ 445389 w 479260"/>
                <a:gd name="connsiteY2" fmla="*/ 34002 h 352968"/>
              </a:gdLst>
              <a:ahLst/>
              <a:cxnLst>
                <a:cxn ang="0">
                  <a:pos x="connsiteX0" y="connsiteY0"/>
                </a:cxn>
                <a:cxn ang="0">
                  <a:pos x="connsiteX1" y="connsiteY1"/>
                </a:cxn>
                <a:cxn ang="0">
                  <a:pos x="connsiteX2" y="connsiteY2"/>
                </a:cxn>
              </a:cxnLst>
              <a:rect l="l" t="t" r="r" b="b"/>
              <a:pathLst>
                <a:path w="479260" h="352968">
                  <a:moveTo>
                    <a:pt x="34002" y="172858"/>
                  </a:moveTo>
                  <a:lnTo>
                    <a:pt x="176711" y="319388"/>
                  </a:lnTo>
                  <a:lnTo>
                    <a:pt x="445389" y="34002"/>
                  </a:ln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grpSp>
        <p:nvGrpSpPr>
          <p:cNvPr id="81" name="组合 80">
            <a:extLst>
              <a:ext uri="{FF2B5EF4-FFF2-40B4-BE49-F238E27FC236}">
                <a16:creationId xmlns:a16="http://schemas.microsoft.com/office/drawing/2014/main" id="{F1D08E4F-7BF8-4518-9037-68C463F3648B}"/>
              </a:ext>
            </a:extLst>
          </p:cNvPr>
          <p:cNvGrpSpPr/>
          <p:nvPr/>
        </p:nvGrpSpPr>
        <p:grpSpPr>
          <a:xfrm>
            <a:off x="6918706" y="2264494"/>
            <a:ext cx="339009" cy="309194"/>
            <a:chOff x="6238289" y="753483"/>
            <a:chExt cx="994143" cy="906709"/>
          </a:xfrm>
        </p:grpSpPr>
        <p:sp>
          <p:nvSpPr>
            <p:cNvPr id="82" name="任意多边形: 形状 81">
              <a:extLst>
                <a:ext uri="{FF2B5EF4-FFF2-40B4-BE49-F238E27FC236}">
                  <a16:creationId xmlns:a16="http://schemas.microsoft.com/office/drawing/2014/main" id="{9D2BB9F9-EA63-4C9D-9C76-6D0C790DDF79}"/>
                </a:ext>
              </a:extLst>
            </p:cNvPr>
            <p:cNvSpPr/>
            <p:nvPr/>
          </p:nvSpPr>
          <p:spPr>
            <a:xfrm>
              <a:off x="6238290" y="753483"/>
              <a:ext cx="994142" cy="906709"/>
            </a:xfrm>
            <a:custGeom>
              <a:avLst/>
              <a:gdLst>
                <a:gd name="connsiteX0" fmla="*/ 886568 w 994141"/>
                <a:gd name="connsiteY0" fmla="*/ 34002 h 906709"/>
                <a:gd name="connsiteX1" fmla="*/ 960853 w 994141"/>
                <a:gd name="connsiteY1" fmla="*/ 108287 h 906709"/>
                <a:gd name="connsiteX2" fmla="*/ 960853 w 994141"/>
                <a:gd name="connsiteY2" fmla="*/ 798779 h 906709"/>
                <a:gd name="connsiteX3" fmla="*/ 886568 w 994141"/>
                <a:gd name="connsiteY3" fmla="*/ 873064 h 906709"/>
                <a:gd name="connsiteX4" fmla="*/ 108287 w 994141"/>
                <a:gd name="connsiteY4" fmla="*/ 873064 h 906709"/>
                <a:gd name="connsiteX5" fmla="*/ 34002 w 994141"/>
                <a:gd name="connsiteY5" fmla="*/ 798779 h 906709"/>
                <a:gd name="connsiteX6" fmla="*/ 34002 w 994141"/>
                <a:gd name="connsiteY6" fmla="*/ 108287 h 906709"/>
                <a:gd name="connsiteX7" fmla="*/ 108287 w 994141"/>
                <a:gd name="connsiteY7" fmla="*/ 34002 h 906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4141" h="906709">
                  <a:moveTo>
                    <a:pt x="886568" y="34002"/>
                  </a:moveTo>
                  <a:cubicBezTo>
                    <a:pt x="927594" y="34002"/>
                    <a:pt x="960853" y="67260"/>
                    <a:pt x="960853" y="108287"/>
                  </a:cubicBezTo>
                  <a:lnTo>
                    <a:pt x="960853" y="798779"/>
                  </a:lnTo>
                  <a:cubicBezTo>
                    <a:pt x="960853" y="839805"/>
                    <a:pt x="927594" y="873064"/>
                    <a:pt x="886568" y="873064"/>
                  </a:cubicBezTo>
                  <a:lnTo>
                    <a:pt x="108287" y="873064"/>
                  </a:lnTo>
                  <a:cubicBezTo>
                    <a:pt x="67261" y="873064"/>
                    <a:pt x="34002" y="839805"/>
                    <a:pt x="34002" y="798779"/>
                  </a:cubicBezTo>
                  <a:lnTo>
                    <a:pt x="34002" y="108287"/>
                  </a:lnTo>
                  <a:cubicBezTo>
                    <a:pt x="34002" y="67260"/>
                    <a:pt x="67261" y="34002"/>
                    <a:pt x="108287" y="34002"/>
                  </a:cubicBezTo>
                  <a:close/>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83" name="任意多边形: 形状 82">
              <a:extLst>
                <a:ext uri="{FF2B5EF4-FFF2-40B4-BE49-F238E27FC236}">
                  <a16:creationId xmlns:a16="http://schemas.microsoft.com/office/drawing/2014/main" id="{8DB4C1A5-6F3B-4F29-9B7C-78AFAD8A7090}"/>
                </a:ext>
              </a:extLst>
            </p:cNvPr>
            <p:cNvSpPr/>
            <p:nvPr/>
          </p:nvSpPr>
          <p:spPr>
            <a:xfrm>
              <a:off x="6769751" y="891497"/>
              <a:ext cx="310872" cy="346492"/>
            </a:xfrm>
            <a:custGeom>
              <a:avLst/>
              <a:gdLst>
                <a:gd name="connsiteX0" fmla="*/ 276870 w 310871"/>
                <a:gd name="connsiteY0" fmla="*/ 174218 h 346492"/>
                <a:gd name="connsiteX1" fmla="*/ 34002 w 310871"/>
                <a:gd name="connsiteY1" fmla="*/ 34002 h 346492"/>
                <a:gd name="connsiteX2" fmla="*/ 34002 w 310871"/>
                <a:gd name="connsiteY2" fmla="*/ 314434 h 346492"/>
                <a:gd name="connsiteX3" fmla="*/ 276870 w 310871"/>
                <a:gd name="connsiteY3" fmla="*/ 174218 h 346492"/>
              </a:gdLst>
              <a:ahLst/>
              <a:cxnLst>
                <a:cxn ang="0">
                  <a:pos x="connsiteX0" y="connsiteY0"/>
                </a:cxn>
                <a:cxn ang="0">
                  <a:pos x="connsiteX1" y="connsiteY1"/>
                </a:cxn>
                <a:cxn ang="0">
                  <a:pos x="connsiteX2" y="connsiteY2"/>
                </a:cxn>
                <a:cxn ang="0">
                  <a:pos x="connsiteX3" y="connsiteY3"/>
                </a:cxn>
              </a:cxnLst>
              <a:rect l="l" t="t" r="r" b="b"/>
              <a:pathLst>
                <a:path w="310871" h="346492">
                  <a:moveTo>
                    <a:pt x="276870" y="174218"/>
                  </a:moveTo>
                  <a:lnTo>
                    <a:pt x="34002" y="34002"/>
                  </a:lnTo>
                  <a:lnTo>
                    <a:pt x="34002" y="314434"/>
                  </a:lnTo>
                  <a:lnTo>
                    <a:pt x="276870" y="174218"/>
                  </a:lnTo>
                  <a:close/>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sp>
          <p:nvSpPr>
            <p:cNvPr id="84" name="任意多边形: 形状 83">
              <a:extLst>
                <a:ext uri="{FF2B5EF4-FFF2-40B4-BE49-F238E27FC236}">
                  <a16:creationId xmlns:a16="http://schemas.microsoft.com/office/drawing/2014/main" id="{95D002F7-4CCF-42D4-A946-5AD422D1C80B}"/>
                </a:ext>
              </a:extLst>
            </p:cNvPr>
            <p:cNvSpPr/>
            <p:nvPr/>
          </p:nvSpPr>
          <p:spPr>
            <a:xfrm>
              <a:off x="6238289" y="1273384"/>
              <a:ext cx="922900" cy="385351"/>
            </a:xfrm>
            <a:custGeom>
              <a:avLst/>
              <a:gdLst>
                <a:gd name="connsiteX0" fmla="*/ 34002 w 922900"/>
                <a:gd name="connsiteY0" fmla="*/ 194845 h 385351"/>
                <a:gd name="connsiteX1" fmla="*/ 227940 w 922900"/>
                <a:gd name="connsiteY1" fmla="*/ 34002 h 385351"/>
                <a:gd name="connsiteX2" fmla="*/ 426542 w 922900"/>
                <a:gd name="connsiteY2" fmla="*/ 203491 h 385351"/>
                <a:gd name="connsiteX3" fmla="*/ 560411 w 922900"/>
                <a:gd name="connsiteY3" fmla="*/ 98767 h 385351"/>
                <a:gd name="connsiteX4" fmla="*/ 890712 w 922900"/>
                <a:gd name="connsiteY4" fmla="*/ 353163 h 3853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900" h="385351">
                  <a:moveTo>
                    <a:pt x="34002" y="194845"/>
                  </a:moveTo>
                  <a:lnTo>
                    <a:pt x="227940" y="34002"/>
                  </a:lnTo>
                  <a:lnTo>
                    <a:pt x="426542" y="203491"/>
                  </a:lnTo>
                  <a:lnTo>
                    <a:pt x="560411" y="98767"/>
                  </a:lnTo>
                  <a:lnTo>
                    <a:pt x="890712" y="353163"/>
                  </a:lnTo>
                </a:path>
              </a:pathLst>
            </a:custGeom>
            <a:noFill/>
            <a:ln w="19050" cap="rnd">
              <a:solidFill>
                <a:srgbClr val="689CE2"/>
              </a:solidFill>
              <a:prstDash val="solid"/>
              <a:round/>
            </a:ln>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black"/>
                </a:solidFill>
                <a:effectLst/>
                <a:uLnTx/>
                <a:uFillTx/>
              </a:endParaRPr>
            </a:p>
          </p:txBody>
        </p:sp>
      </p:grpSp>
    </p:spTree>
    <p:extLst>
      <p:ext uri="{BB962C8B-B14F-4D97-AF65-F5344CB8AC3E}">
        <p14:creationId xmlns:p14="http://schemas.microsoft.com/office/powerpoint/2010/main" val="1271496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en-US" altLang="zh-CN" b="1" dirty="0"/>
              <a:t>AI</a:t>
            </a:r>
            <a:r>
              <a:rPr lang="zh-CN" altLang="en-US" b="1" dirty="0"/>
              <a:t>算力部署 </a:t>
            </a:r>
            <a:r>
              <a:rPr lang="en-US" altLang="zh-CN" b="1" dirty="0"/>
              <a:t>4</a:t>
            </a:r>
            <a:r>
              <a:rPr lang="zh-CN" altLang="en-US" b="1" dirty="0"/>
              <a:t>大关键要素 双生态、软硬调优、集群、推理规模部署</a:t>
            </a:r>
          </a:p>
        </p:txBody>
      </p:sp>
      <p:grpSp>
        <p:nvGrpSpPr>
          <p:cNvPr id="39" name="组合 38">
            <a:extLst>
              <a:ext uri="{FF2B5EF4-FFF2-40B4-BE49-F238E27FC236}">
                <a16:creationId xmlns:a16="http://schemas.microsoft.com/office/drawing/2014/main" id="{EC2A348D-CA48-4DAF-967E-AE5A5430CF09}"/>
              </a:ext>
            </a:extLst>
          </p:cNvPr>
          <p:cNvGrpSpPr/>
          <p:nvPr/>
        </p:nvGrpSpPr>
        <p:grpSpPr>
          <a:xfrm>
            <a:off x="621339" y="1268760"/>
            <a:ext cx="2522066" cy="4825662"/>
            <a:chOff x="839416" y="1268760"/>
            <a:chExt cx="2522066" cy="4825662"/>
          </a:xfrm>
        </p:grpSpPr>
        <p:sp>
          <p:nvSpPr>
            <p:cNvPr id="19" name="矩形 18">
              <a:extLst>
                <a:ext uri="{FF2B5EF4-FFF2-40B4-BE49-F238E27FC236}">
                  <a16:creationId xmlns:a16="http://schemas.microsoft.com/office/drawing/2014/main" id="{649E56E7-69FC-45EB-92A0-F412F3C18E90}"/>
                </a:ext>
              </a:extLst>
            </p:cNvPr>
            <p:cNvSpPr/>
            <p:nvPr>
              <p:custDataLst>
                <p:tags r:id="rId5"/>
              </p:custDataLst>
            </p:nvPr>
          </p:nvSpPr>
          <p:spPr>
            <a:xfrm>
              <a:off x="839416" y="2119092"/>
              <a:ext cx="2470333" cy="3975330"/>
            </a:xfrm>
            <a:prstGeom prst="rect">
              <a:avLst/>
            </a:prstGeom>
            <a:solidFill>
              <a:sysClr val="window" lastClr="FFFFFF">
                <a:lumMod val="95000"/>
                <a:alpha val="54000"/>
              </a:sysClr>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endParaRPr>
            </a:p>
          </p:txBody>
        </p:sp>
        <p:graphicFrame>
          <p:nvGraphicFramePr>
            <p:cNvPr id="20" name="对象 19">
              <a:extLst>
                <a:ext uri="{FF2B5EF4-FFF2-40B4-BE49-F238E27FC236}">
                  <a16:creationId xmlns:a16="http://schemas.microsoft.com/office/drawing/2014/main" id="{EBA018BE-4B53-442B-93B7-0D08FDC01CD5}"/>
                </a:ext>
              </a:extLst>
            </p:cNvPr>
            <p:cNvGraphicFramePr>
              <a:graphicFrameLocks noChangeAspect="1"/>
            </p:cNvGraphicFramePr>
            <p:nvPr>
              <p:extLst>
                <p:ext uri="{D42A27DB-BD31-4B8C-83A1-F6EECF244321}">
                  <p14:modId xmlns:p14="http://schemas.microsoft.com/office/powerpoint/2010/main" val="484026384"/>
                </p:ext>
              </p:extLst>
            </p:nvPr>
          </p:nvGraphicFramePr>
          <p:xfrm>
            <a:off x="1856369" y="2723351"/>
            <a:ext cx="521389" cy="349222"/>
          </p:xfrm>
          <a:graphic>
            <a:graphicData uri="http://schemas.openxmlformats.org/presentationml/2006/ole">
              <mc:AlternateContent xmlns:mc="http://schemas.openxmlformats.org/markup-compatibility/2006">
                <mc:Choice xmlns:v="urn:schemas-microsoft-com:vml" Requires="v">
                  <p:oleObj spid="_x0000_s2142" name="CorelDRAW" r:id="rId8" imgW="1523898" imgH="1020944" progId="CorelDraw.Graphic.23">
                    <p:embed/>
                  </p:oleObj>
                </mc:Choice>
                <mc:Fallback>
                  <p:oleObj name="CorelDRAW" r:id="rId8" imgW="1523898" imgH="1020944" progId="CorelDraw.Graphic.23">
                    <p:embed/>
                    <p:pic>
                      <p:nvPicPr>
                        <p:cNvPr id="8" name="对象 7">
                          <a:extLst>
                            <a:ext uri="{FF2B5EF4-FFF2-40B4-BE49-F238E27FC236}">
                              <a16:creationId xmlns:a16="http://schemas.microsoft.com/office/drawing/2014/main" id="{5AC24CC8-BFA2-46FC-8853-458F0C81A544}"/>
                            </a:ext>
                          </a:extLst>
                        </p:cNvPr>
                        <p:cNvPicPr/>
                        <p:nvPr/>
                      </p:nvPicPr>
                      <p:blipFill>
                        <a:blip r:embed="rId9"/>
                        <a:stretch>
                          <a:fillRect/>
                        </a:stretch>
                      </p:blipFill>
                      <p:spPr>
                        <a:xfrm>
                          <a:off x="1856369" y="2723351"/>
                          <a:ext cx="521389" cy="349222"/>
                        </a:xfrm>
                        <a:prstGeom prst="rect">
                          <a:avLst/>
                        </a:prstGeom>
                      </p:spPr>
                    </p:pic>
                  </p:oleObj>
                </mc:Fallback>
              </mc:AlternateContent>
            </a:graphicData>
          </a:graphic>
        </p:graphicFrame>
        <p:sp>
          <p:nvSpPr>
            <p:cNvPr id="23" name="矩形 22">
              <a:extLst>
                <a:ext uri="{FF2B5EF4-FFF2-40B4-BE49-F238E27FC236}">
                  <a16:creationId xmlns:a16="http://schemas.microsoft.com/office/drawing/2014/main" id="{A87BC228-77C8-4A6F-9C03-FD0DA3B97F51}"/>
                </a:ext>
              </a:extLst>
            </p:cNvPr>
            <p:cNvSpPr/>
            <p:nvPr/>
          </p:nvSpPr>
          <p:spPr>
            <a:xfrm>
              <a:off x="891149" y="1268760"/>
              <a:ext cx="2470333" cy="791616"/>
            </a:xfrm>
            <a:prstGeom prst="rect">
              <a:avLst/>
            </a:prstGeom>
            <a:solidFill>
              <a:srgbClr val="DAE3F3"/>
            </a:solidFill>
            <a:ln w="19050" cap="flat" cmpd="sng" algn="ctr">
              <a:noFill/>
              <a:prstDash val="solid"/>
              <a:miter lim="800000"/>
            </a:ln>
            <a:effectLst/>
          </p:spPr>
          <p:txBody>
            <a:bodyPr rtlCol="0" anchor="ctr"/>
            <a:lstStyle/>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AI</a:t>
              </a: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算力</a:t>
              </a: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走向</a:t>
              </a:r>
              <a:r>
                <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双生态</a:t>
              </a:r>
              <a:endParaRPr kumimoji="0" lang="en-US" altLang="zh-CN"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p:txBody>
        </p:sp>
        <p:sp>
          <p:nvSpPr>
            <p:cNvPr id="29" name="矩形 28">
              <a:extLst>
                <a:ext uri="{FF2B5EF4-FFF2-40B4-BE49-F238E27FC236}">
                  <a16:creationId xmlns:a16="http://schemas.microsoft.com/office/drawing/2014/main" id="{34D6ADE6-CA51-4302-8923-2CE90AD0D5BB}"/>
                </a:ext>
              </a:extLst>
            </p:cNvPr>
            <p:cNvSpPr/>
            <p:nvPr/>
          </p:nvSpPr>
          <p:spPr>
            <a:xfrm>
              <a:off x="942881" y="3564737"/>
              <a:ext cx="2366868" cy="1538883"/>
            </a:xfrm>
            <a:prstGeom prst="rect">
              <a:avLst/>
            </a:prstGeom>
          </p:spPr>
          <p:txBody>
            <a:bodyPr wrap="square">
              <a:spAutoFit/>
            </a:bodyPr>
            <a:lstStyle/>
            <a:p>
              <a:pPr marL="219136" indent="-228600" defTabSz="63662">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先进算力受限，只能获取</a:t>
              </a:r>
              <a:r>
                <a:rPr lang="en-US" altLang="zh-CN" sz="1400" dirty="0">
                  <a:solidFill>
                    <a:prstClr val="black"/>
                  </a:solidFill>
                  <a:latin typeface="微软雅黑" panose="020B0503020204020204" pitchFamily="34" charset="-122"/>
                  <a:ea typeface="微软雅黑" panose="020B0503020204020204" pitchFamily="34" charset="-122"/>
                </a:rPr>
                <a:t>N-2</a:t>
              </a:r>
              <a:r>
                <a:rPr lang="zh-CN" altLang="en-US" sz="1400" dirty="0">
                  <a:solidFill>
                    <a:prstClr val="black"/>
                  </a:solidFill>
                  <a:latin typeface="微软雅黑" panose="020B0503020204020204" pitchFamily="34" charset="-122"/>
                  <a:ea typeface="微软雅黑" panose="020B0503020204020204" pitchFamily="34" charset="-122"/>
                </a:rPr>
                <a:t>代产品</a:t>
              </a:r>
              <a:endParaRPr lang="en-US" altLang="zh-CN" sz="1400" dirty="0">
                <a:solidFill>
                  <a:prstClr val="black"/>
                </a:solidFill>
                <a:latin typeface="微软雅黑" panose="020B0503020204020204" pitchFamily="34" charset="-122"/>
                <a:ea typeface="微软雅黑" panose="020B0503020204020204" pitchFamily="34" charset="-122"/>
              </a:endParaRPr>
            </a:p>
            <a:p>
              <a:pPr marL="219136" indent="-228600" defTabSz="63662">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国内算力平台发展加速，具备商用能力</a:t>
              </a:r>
              <a:endParaRPr lang="en-US" altLang="zh-CN" sz="1400" dirty="0">
                <a:solidFill>
                  <a:prstClr val="black"/>
                </a:solidFill>
                <a:latin typeface="微软雅黑" panose="020B0503020204020204" pitchFamily="34" charset="-122"/>
                <a:ea typeface="微软雅黑" panose="020B0503020204020204" pitchFamily="34" charset="-122"/>
              </a:endParaRPr>
            </a:p>
            <a:p>
              <a:pPr marL="219136" indent="-228600" defTabSz="63662">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客户从供应连续性考虑，需第二算力平面</a:t>
              </a:r>
              <a:endParaRPr lang="en-US" altLang="zh-CN" sz="1400" dirty="0">
                <a:solidFill>
                  <a:prstClr val="black"/>
                </a:solidFill>
                <a:latin typeface="微软雅黑" panose="020B0503020204020204" pitchFamily="34" charset="-122"/>
                <a:ea typeface="微软雅黑" panose="020B0503020204020204" pitchFamily="34" charset="-122"/>
              </a:endParaRPr>
            </a:p>
          </p:txBody>
        </p:sp>
      </p:grpSp>
      <p:grpSp>
        <p:nvGrpSpPr>
          <p:cNvPr id="38" name="组合 37">
            <a:extLst>
              <a:ext uri="{FF2B5EF4-FFF2-40B4-BE49-F238E27FC236}">
                <a16:creationId xmlns:a16="http://schemas.microsoft.com/office/drawing/2014/main" id="{1152C136-3AD2-4072-8B02-E0F397D13ACD}"/>
              </a:ext>
            </a:extLst>
          </p:cNvPr>
          <p:cNvGrpSpPr/>
          <p:nvPr/>
        </p:nvGrpSpPr>
        <p:grpSpPr>
          <a:xfrm>
            <a:off x="3412622" y="1268760"/>
            <a:ext cx="2470333" cy="4849866"/>
            <a:chOff x="3415947" y="1268760"/>
            <a:chExt cx="2470333" cy="4849866"/>
          </a:xfrm>
        </p:grpSpPr>
        <p:sp>
          <p:nvSpPr>
            <p:cNvPr id="21" name="矩形 20">
              <a:extLst>
                <a:ext uri="{FF2B5EF4-FFF2-40B4-BE49-F238E27FC236}">
                  <a16:creationId xmlns:a16="http://schemas.microsoft.com/office/drawing/2014/main" id="{356685CF-DD3B-4343-966A-AF236B784A61}"/>
                </a:ext>
              </a:extLst>
            </p:cNvPr>
            <p:cNvSpPr/>
            <p:nvPr>
              <p:custDataLst>
                <p:tags r:id="rId4"/>
              </p:custDataLst>
            </p:nvPr>
          </p:nvSpPr>
          <p:spPr>
            <a:xfrm>
              <a:off x="3415947" y="2143296"/>
              <a:ext cx="2470333" cy="3975330"/>
            </a:xfrm>
            <a:prstGeom prst="rect">
              <a:avLst/>
            </a:prstGeom>
            <a:solidFill>
              <a:sysClr val="window" lastClr="FFFFFF">
                <a:lumMod val="95000"/>
                <a:alpha val="54000"/>
              </a:sysClr>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endParaRPr>
            </a:p>
          </p:txBody>
        </p:sp>
        <p:graphicFrame>
          <p:nvGraphicFramePr>
            <p:cNvPr id="22" name="对象 21">
              <a:extLst>
                <a:ext uri="{FF2B5EF4-FFF2-40B4-BE49-F238E27FC236}">
                  <a16:creationId xmlns:a16="http://schemas.microsoft.com/office/drawing/2014/main" id="{123FB8BB-213F-4832-8691-ACD988777E5A}"/>
                </a:ext>
              </a:extLst>
            </p:cNvPr>
            <p:cNvGraphicFramePr>
              <a:graphicFrameLocks noChangeAspect="1"/>
            </p:cNvGraphicFramePr>
            <p:nvPr>
              <p:extLst>
                <p:ext uri="{D42A27DB-BD31-4B8C-83A1-F6EECF244321}">
                  <p14:modId xmlns:p14="http://schemas.microsoft.com/office/powerpoint/2010/main" val="2695181508"/>
                </p:ext>
              </p:extLst>
            </p:nvPr>
          </p:nvGraphicFramePr>
          <p:xfrm>
            <a:off x="4417705" y="2700681"/>
            <a:ext cx="522325" cy="394562"/>
          </p:xfrm>
          <a:graphic>
            <a:graphicData uri="http://schemas.openxmlformats.org/presentationml/2006/ole">
              <mc:AlternateContent xmlns:mc="http://schemas.openxmlformats.org/markup-compatibility/2006">
                <mc:Choice xmlns:v="urn:schemas-microsoft-com:vml" Requires="v">
                  <p:oleObj spid="_x0000_s2143" name="CorelDRAW" r:id="rId10" imgW="2426555" imgH="1833290" progId="CorelDraw.Graphic.23">
                    <p:embed/>
                  </p:oleObj>
                </mc:Choice>
                <mc:Fallback>
                  <p:oleObj name="CorelDRAW" r:id="rId10" imgW="2426555" imgH="1833290" progId="CorelDraw.Graphic.23">
                    <p:embed/>
                    <p:pic>
                      <p:nvPicPr>
                        <p:cNvPr id="6" name="对象 5">
                          <a:extLst>
                            <a:ext uri="{FF2B5EF4-FFF2-40B4-BE49-F238E27FC236}">
                              <a16:creationId xmlns:a16="http://schemas.microsoft.com/office/drawing/2014/main" id="{63C87970-67F9-49B2-9BB4-ECB7D5A2E9F6}"/>
                            </a:ext>
                          </a:extLst>
                        </p:cNvPr>
                        <p:cNvPicPr/>
                        <p:nvPr/>
                      </p:nvPicPr>
                      <p:blipFill>
                        <a:blip r:embed="rId11"/>
                        <a:stretch>
                          <a:fillRect/>
                        </a:stretch>
                      </p:blipFill>
                      <p:spPr>
                        <a:xfrm>
                          <a:off x="4417705" y="2700681"/>
                          <a:ext cx="522325" cy="394562"/>
                        </a:xfrm>
                        <a:prstGeom prst="rect">
                          <a:avLst/>
                        </a:prstGeom>
                      </p:spPr>
                    </p:pic>
                  </p:oleObj>
                </mc:Fallback>
              </mc:AlternateContent>
            </a:graphicData>
          </a:graphic>
        </p:graphicFrame>
        <p:sp>
          <p:nvSpPr>
            <p:cNvPr id="24" name="矩形 23">
              <a:extLst>
                <a:ext uri="{FF2B5EF4-FFF2-40B4-BE49-F238E27FC236}">
                  <a16:creationId xmlns:a16="http://schemas.microsoft.com/office/drawing/2014/main" id="{9F36A05F-AFD5-444B-8377-281C4854B1E3}"/>
                </a:ext>
              </a:extLst>
            </p:cNvPr>
            <p:cNvSpPr/>
            <p:nvPr/>
          </p:nvSpPr>
          <p:spPr>
            <a:xfrm>
              <a:off x="3415947" y="1268760"/>
              <a:ext cx="2470333" cy="791616"/>
            </a:xfrm>
            <a:prstGeom prst="rect">
              <a:avLst/>
            </a:prstGeom>
            <a:solidFill>
              <a:srgbClr val="DAE3F3"/>
            </a:solidFill>
            <a:ln w="19050" cap="flat" cmpd="sng" algn="ctr">
              <a:noFill/>
              <a:prstDash val="solid"/>
              <a:miter lim="800000"/>
            </a:ln>
            <a:effectLst/>
          </p:spPr>
          <p:txBody>
            <a:bodyPr rtlCol="0" anchor="ctr"/>
            <a:lstStyle/>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软硬调优</a:t>
              </a:r>
              <a:endParaRPr kumimoji="0" lang="en-US" altLang="zh-CN"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endParaRPr>
            </a:p>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释放</a:t>
              </a:r>
              <a:r>
                <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AI</a:t>
              </a: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算力</a:t>
              </a: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30" name="矩形 29">
              <a:extLst>
                <a:ext uri="{FF2B5EF4-FFF2-40B4-BE49-F238E27FC236}">
                  <a16:creationId xmlns:a16="http://schemas.microsoft.com/office/drawing/2014/main" id="{33287DB8-66A8-4D99-AE64-A9C3DDA8B800}"/>
                </a:ext>
              </a:extLst>
            </p:cNvPr>
            <p:cNvSpPr/>
            <p:nvPr/>
          </p:nvSpPr>
          <p:spPr>
            <a:xfrm>
              <a:off x="3515981" y="3564737"/>
              <a:ext cx="2270265" cy="1194173"/>
            </a:xfrm>
            <a:prstGeom prst="rect">
              <a:avLst/>
            </a:prstGeom>
          </p:spPr>
          <p:txBody>
            <a:bodyPr wrap="square">
              <a:spAutoFit/>
            </a:bodyPr>
            <a:lstStyle/>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纸面算力 ≠ 可用算力</a:t>
              </a:r>
              <a:endParaRPr lang="en-US" altLang="zh-CN" sz="1400" dirty="0">
                <a:solidFill>
                  <a:prstClr val="black"/>
                </a:solidFill>
                <a:latin typeface="微软雅黑" panose="020B0503020204020204" pitchFamily="34" charset="-122"/>
                <a:ea typeface="微软雅黑" panose="020B0503020204020204" pitchFamily="34" charset="-122"/>
              </a:endParaRPr>
            </a:p>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可用 ≠ 好用</a:t>
              </a:r>
              <a:endParaRPr lang="en-US" altLang="zh-CN" sz="1400" dirty="0">
                <a:solidFill>
                  <a:prstClr val="black"/>
                </a:solidFill>
                <a:latin typeface="微软雅黑" panose="020B0503020204020204" pitchFamily="34" charset="-122"/>
                <a:ea typeface="微软雅黑" panose="020B0503020204020204" pitchFamily="34" charset="-122"/>
              </a:endParaRPr>
            </a:p>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生态共存，是应用落地关键</a:t>
              </a:r>
              <a:endParaRPr lang="en-US" altLang="zh-CN" sz="1400" dirty="0">
                <a:solidFill>
                  <a:prstClr val="black"/>
                </a:solidFill>
                <a:latin typeface="微软雅黑" panose="020B0503020204020204" pitchFamily="34" charset="-122"/>
                <a:ea typeface="微软雅黑" panose="020B0503020204020204" pitchFamily="34" charset="-122"/>
              </a:endParaRPr>
            </a:p>
          </p:txBody>
        </p:sp>
      </p:grpSp>
      <p:grpSp>
        <p:nvGrpSpPr>
          <p:cNvPr id="37" name="组合 36">
            <a:extLst>
              <a:ext uri="{FF2B5EF4-FFF2-40B4-BE49-F238E27FC236}">
                <a16:creationId xmlns:a16="http://schemas.microsoft.com/office/drawing/2014/main" id="{08288886-103E-4F67-940C-7176A35B4570}"/>
              </a:ext>
            </a:extLst>
          </p:cNvPr>
          <p:cNvGrpSpPr/>
          <p:nvPr/>
        </p:nvGrpSpPr>
        <p:grpSpPr>
          <a:xfrm>
            <a:off x="6152172" y="1268760"/>
            <a:ext cx="2470333" cy="4849866"/>
            <a:chOff x="5944940" y="1268760"/>
            <a:chExt cx="2470333" cy="4849866"/>
          </a:xfrm>
        </p:grpSpPr>
        <p:sp>
          <p:nvSpPr>
            <p:cNvPr id="25" name="矩形 24">
              <a:extLst>
                <a:ext uri="{FF2B5EF4-FFF2-40B4-BE49-F238E27FC236}">
                  <a16:creationId xmlns:a16="http://schemas.microsoft.com/office/drawing/2014/main" id="{69878D23-BB06-4DDA-B9D3-B844DF5B6EB1}"/>
                </a:ext>
              </a:extLst>
            </p:cNvPr>
            <p:cNvSpPr/>
            <p:nvPr/>
          </p:nvSpPr>
          <p:spPr>
            <a:xfrm>
              <a:off x="5944940" y="1268760"/>
              <a:ext cx="2470333" cy="791616"/>
            </a:xfrm>
            <a:prstGeom prst="rect">
              <a:avLst/>
            </a:prstGeom>
            <a:solidFill>
              <a:srgbClr val="DAE3F3"/>
            </a:solidFill>
            <a:ln w="19050" cap="flat" cmpd="sng" algn="ctr">
              <a:noFill/>
              <a:prstDash val="solid"/>
              <a:miter lim="800000"/>
            </a:ln>
            <a:effectLst/>
          </p:spPr>
          <p:txBody>
            <a:bodyPr rtlCol="0" anchor="ctr"/>
            <a:lstStyle/>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更大更复杂的模型</a:t>
              </a: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需要更强的</a:t>
              </a:r>
              <a:r>
                <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集群</a:t>
              </a: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算力</a:t>
              </a:r>
            </a:p>
          </p:txBody>
        </p:sp>
        <p:sp>
          <p:nvSpPr>
            <p:cNvPr id="27" name="矩形 26">
              <a:extLst>
                <a:ext uri="{FF2B5EF4-FFF2-40B4-BE49-F238E27FC236}">
                  <a16:creationId xmlns:a16="http://schemas.microsoft.com/office/drawing/2014/main" id="{A6D7ACB4-EAB9-4252-8895-B7452830E438}"/>
                </a:ext>
              </a:extLst>
            </p:cNvPr>
            <p:cNvSpPr/>
            <p:nvPr>
              <p:custDataLst>
                <p:tags r:id="rId3"/>
              </p:custDataLst>
            </p:nvPr>
          </p:nvSpPr>
          <p:spPr>
            <a:xfrm>
              <a:off x="5944940" y="2143296"/>
              <a:ext cx="2470333" cy="3975330"/>
            </a:xfrm>
            <a:prstGeom prst="rect">
              <a:avLst/>
            </a:prstGeom>
            <a:solidFill>
              <a:sysClr val="window" lastClr="FFFFFF">
                <a:lumMod val="95000"/>
                <a:alpha val="54000"/>
              </a:sysClr>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endParaRPr>
            </a:p>
          </p:txBody>
        </p:sp>
        <p:sp>
          <p:nvSpPr>
            <p:cNvPr id="31" name="矩形 30">
              <a:extLst>
                <a:ext uri="{FF2B5EF4-FFF2-40B4-BE49-F238E27FC236}">
                  <a16:creationId xmlns:a16="http://schemas.microsoft.com/office/drawing/2014/main" id="{3558961F-BF2E-489B-90A7-40D92851D1DA}"/>
                </a:ext>
              </a:extLst>
            </p:cNvPr>
            <p:cNvSpPr/>
            <p:nvPr/>
          </p:nvSpPr>
          <p:spPr>
            <a:xfrm>
              <a:off x="6027641" y="3564737"/>
              <a:ext cx="2304930" cy="1625060"/>
            </a:xfrm>
            <a:prstGeom prst="rect">
              <a:avLst/>
            </a:prstGeom>
          </p:spPr>
          <p:txBody>
            <a:bodyPr wrap="square">
              <a:spAutoFit/>
            </a:bodyPr>
            <a:lstStyle/>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大模型参数量千亿 ，万亿，</a:t>
              </a:r>
              <a:r>
                <a:rPr lang="en-US" altLang="zh-CN" sz="1400" dirty="0">
                  <a:solidFill>
                    <a:prstClr val="black"/>
                  </a:solidFill>
                  <a:latin typeface="微软雅黑" panose="020B0503020204020204" pitchFamily="34" charset="-122"/>
                  <a:ea typeface="微软雅黑" panose="020B0503020204020204" pitchFamily="34" charset="-122"/>
                </a:rPr>
                <a:t>10</a:t>
              </a:r>
              <a:r>
                <a:rPr lang="zh-CN" altLang="en-US" sz="1400" dirty="0">
                  <a:solidFill>
                    <a:prstClr val="black"/>
                  </a:solidFill>
                  <a:latin typeface="微软雅黑" panose="020B0503020204020204" pitchFamily="34" charset="-122"/>
                  <a:ea typeface="微软雅黑" panose="020B0503020204020204" pitchFamily="34" charset="-122"/>
                </a:rPr>
                <a:t>万亿</a:t>
              </a:r>
              <a:r>
                <a:rPr lang="en-US" altLang="zh-CN" sz="1400" dirty="0">
                  <a:solidFill>
                    <a:prstClr val="black"/>
                  </a:solidFill>
                  <a:latin typeface="微软雅黑" panose="020B0503020204020204" pitchFamily="34" charset="-122"/>
                  <a:ea typeface="微软雅黑" panose="020B0503020204020204" pitchFamily="34" charset="-122"/>
                </a:rPr>
                <a:t>+</a:t>
              </a:r>
            </a:p>
            <a:p>
              <a:pPr marL="219136" indent="-228600" defTabSz="63662">
                <a:spcBef>
                  <a:spcPct val="20000"/>
                </a:spcBef>
                <a:spcAft>
                  <a:spcPts val="600"/>
                </a:spcAft>
                <a:buSzPct val="100000"/>
                <a:buFont typeface="Arial" panose="020B0604020202020204" pitchFamily="34" charset="0"/>
                <a:buChar char="•"/>
                <a:defRPr/>
              </a:pPr>
              <a:r>
                <a:rPr lang="en-US" altLang="zh-CN" sz="1400" dirty="0">
                  <a:solidFill>
                    <a:prstClr val="black"/>
                  </a:solidFill>
                  <a:latin typeface="微软雅黑" panose="020B0503020204020204" pitchFamily="34" charset="-122"/>
                  <a:ea typeface="微软雅黑" panose="020B0503020204020204" pitchFamily="34" charset="-122"/>
                </a:rPr>
                <a:t>LLM </a:t>
              </a:r>
              <a:r>
                <a:rPr lang="zh-CN" altLang="en-US" sz="1400" dirty="0">
                  <a:solidFill>
                    <a:prstClr val="black"/>
                  </a:solidFill>
                  <a:latin typeface="微软雅黑" panose="020B0503020204020204" pitchFamily="34" charset="-122"/>
                  <a:ea typeface="微软雅黑" panose="020B0503020204020204" pitchFamily="34" charset="-122"/>
                </a:rPr>
                <a:t>→ 多模态</a:t>
              </a:r>
              <a:r>
                <a:rPr lang="en-US" altLang="zh-CN" sz="1400" dirty="0">
                  <a:solidFill>
                    <a:prstClr val="black"/>
                  </a:solidFill>
                  <a:latin typeface="微软雅黑" panose="020B0503020204020204" pitchFamily="34" charset="-122"/>
                  <a:ea typeface="微软雅黑" panose="020B0503020204020204" pitchFamily="34" charset="-122"/>
                </a:rPr>
                <a:t>(</a:t>
              </a:r>
              <a:r>
                <a:rPr lang="zh-CN" altLang="en-US" sz="1400" dirty="0">
                  <a:solidFill>
                    <a:prstClr val="black"/>
                  </a:solidFill>
                  <a:latin typeface="微软雅黑" panose="020B0503020204020204" pitchFamily="34" charset="-122"/>
                  <a:ea typeface="微软雅黑" panose="020B0503020204020204" pitchFamily="34" charset="-122"/>
                </a:rPr>
                <a:t>图片</a:t>
              </a:r>
              <a:r>
                <a:rPr lang="en-US" altLang="zh-CN" sz="1400" dirty="0">
                  <a:solidFill>
                    <a:prstClr val="black"/>
                  </a:solidFill>
                  <a:latin typeface="微软雅黑" panose="020B0503020204020204" pitchFamily="34" charset="-122"/>
                  <a:ea typeface="微软雅黑" panose="020B0503020204020204" pitchFamily="34" charset="-122"/>
                </a:rPr>
                <a:t>/</a:t>
              </a:r>
              <a:r>
                <a:rPr lang="zh-CN" altLang="en-US" sz="1400" dirty="0">
                  <a:solidFill>
                    <a:prstClr val="black"/>
                  </a:solidFill>
                  <a:latin typeface="微软雅黑" panose="020B0503020204020204" pitchFamily="34" charset="-122"/>
                  <a:ea typeface="微软雅黑" panose="020B0503020204020204" pitchFamily="34" charset="-122"/>
                </a:rPr>
                <a:t>视频等</a:t>
              </a:r>
              <a:r>
                <a:rPr lang="en-US" altLang="zh-CN" sz="1400" dirty="0">
                  <a:solidFill>
                    <a:prstClr val="black"/>
                  </a:solidFill>
                  <a:latin typeface="微软雅黑" panose="020B0503020204020204" pitchFamily="34" charset="-122"/>
                  <a:ea typeface="微软雅黑" panose="020B0503020204020204" pitchFamily="34" charset="-122"/>
                </a:rPr>
                <a:t>)</a:t>
              </a:r>
            </a:p>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算力需求增长</a:t>
              </a:r>
              <a:r>
                <a:rPr lang="en-US" altLang="zh-CN" sz="1400" dirty="0">
                  <a:solidFill>
                    <a:prstClr val="black"/>
                  </a:solidFill>
                  <a:latin typeface="微软雅黑" panose="020B0503020204020204" pitchFamily="34" charset="-122"/>
                  <a:ea typeface="微软雅黑" panose="020B0503020204020204" pitchFamily="34" charset="-122"/>
                </a:rPr>
                <a:t>10~100</a:t>
              </a:r>
              <a:r>
                <a:rPr lang="zh-CN" altLang="en-US" sz="1400" dirty="0">
                  <a:solidFill>
                    <a:prstClr val="black"/>
                  </a:solidFill>
                  <a:latin typeface="微软雅黑" panose="020B0503020204020204" pitchFamily="34" charset="-122"/>
                  <a:ea typeface="微软雅黑" panose="020B0503020204020204" pitchFamily="34" charset="-122"/>
                </a:rPr>
                <a:t>倍</a:t>
              </a:r>
              <a:endParaRPr lang="en-US" altLang="zh-CN" sz="1400" dirty="0">
                <a:solidFill>
                  <a:prstClr val="black"/>
                </a:solidFill>
                <a:latin typeface="微软雅黑" panose="020B0503020204020204" pitchFamily="34" charset="-122"/>
                <a:ea typeface="微软雅黑" panose="020B0503020204020204" pitchFamily="34" charset="-122"/>
              </a:endParaRPr>
            </a:p>
          </p:txBody>
        </p:sp>
        <p:graphicFrame>
          <p:nvGraphicFramePr>
            <p:cNvPr id="33" name="对象 32">
              <a:extLst>
                <a:ext uri="{FF2B5EF4-FFF2-40B4-BE49-F238E27FC236}">
                  <a16:creationId xmlns:a16="http://schemas.microsoft.com/office/drawing/2014/main" id="{8793EB29-A30E-4090-A024-DF2D79C7C4EF}"/>
                </a:ext>
              </a:extLst>
            </p:cNvPr>
            <p:cNvGraphicFramePr>
              <a:graphicFrameLocks noChangeAspect="1"/>
            </p:cNvGraphicFramePr>
            <p:nvPr>
              <p:extLst>
                <p:ext uri="{D42A27DB-BD31-4B8C-83A1-F6EECF244321}">
                  <p14:modId xmlns:p14="http://schemas.microsoft.com/office/powerpoint/2010/main" val="1444240472"/>
                </p:ext>
              </p:extLst>
            </p:nvPr>
          </p:nvGraphicFramePr>
          <p:xfrm>
            <a:off x="7001164" y="2704961"/>
            <a:ext cx="351212" cy="386002"/>
          </p:xfrm>
          <a:graphic>
            <a:graphicData uri="http://schemas.openxmlformats.org/presentationml/2006/ole">
              <mc:AlternateContent xmlns:mc="http://schemas.openxmlformats.org/markup-compatibility/2006">
                <mc:Choice xmlns:v="urn:schemas-microsoft-com:vml" Requires="v">
                  <p:oleObj spid="_x0000_s2144" name="CorelDRAW" r:id="rId12" imgW="1345409" imgH="1480185" progId="CorelDraw.Graphic.23">
                    <p:embed/>
                  </p:oleObj>
                </mc:Choice>
                <mc:Fallback>
                  <p:oleObj name="CorelDRAW" r:id="rId12" imgW="1345409" imgH="1480185" progId="CorelDraw.Graphic.23">
                    <p:embed/>
                    <p:pic>
                      <p:nvPicPr>
                        <p:cNvPr id="5" name="对象 4">
                          <a:extLst>
                            <a:ext uri="{FF2B5EF4-FFF2-40B4-BE49-F238E27FC236}">
                              <a16:creationId xmlns:a16="http://schemas.microsoft.com/office/drawing/2014/main" id="{57E65700-0E00-4F51-953C-6E8BD0A379E7}"/>
                            </a:ext>
                          </a:extLst>
                        </p:cNvPr>
                        <p:cNvPicPr/>
                        <p:nvPr/>
                      </p:nvPicPr>
                      <p:blipFill>
                        <a:blip r:embed="rId13"/>
                        <a:stretch>
                          <a:fillRect/>
                        </a:stretch>
                      </p:blipFill>
                      <p:spPr>
                        <a:xfrm>
                          <a:off x="7001164" y="2704961"/>
                          <a:ext cx="351212" cy="386002"/>
                        </a:xfrm>
                        <a:prstGeom prst="rect">
                          <a:avLst/>
                        </a:prstGeom>
                      </p:spPr>
                    </p:pic>
                  </p:oleObj>
                </mc:Fallback>
              </mc:AlternateContent>
            </a:graphicData>
          </a:graphic>
        </p:graphicFrame>
      </p:grpSp>
      <p:grpSp>
        <p:nvGrpSpPr>
          <p:cNvPr id="36" name="组合 35">
            <a:extLst>
              <a:ext uri="{FF2B5EF4-FFF2-40B4-BE49-F238E27FC236}">
                <a16:creationId xmlns:a16="http://schemas.microsoft.com/office/drawing/2014/main" id="{5438ABB9-52D5-45B8-B5B6-9984A02CDD46}"/>
              </a:ext>
            </a:extLst>
          </p:cNvPr>
          <p:cNvGrpSpPr/>
          <p:nvPr/>
        </p:nvGrpSpPr>
        <p:grpSpPr>
          <a:xfrm>
            <a:off x="8891722" y="1268760"/>
            <a:ext cx="2470333" cy="4849866"/>
            <a:chOff x="8510787" y="1268760"/>
            <a:chExt cx="2470333" cy="4849866"/>
          </a:xfrm>
        </p:grpSpPr>
        <p:sp>
          <p:nvSpPr>
            <p:cNvPr id="26" name="矩形 25">
              <a:extLst>
                <a:ext uri="{FF2B5EF4-FFF2-40B4-BE49-F238E27FC236}">
                  <a16:creationId xmlns:a16="http://schemas.microsoft.com/office/drawing/2014/main" id="{C841E04C-E472-4677-8CC1-902B8D6A65CF}"/>
                </a:ext>
              </a:extLst>
            </p:cNvPr>
            <p:cNvSpPr/>
            <p:nvPr/>
          </p:nvSpPr>
          <p:spPr>
            <a:xfrm>
              <a:off x="8510787" y="1268760"/>
              <a:ext cx="2470333" cy="791616"/>
            </a:xfrm>
            <a:prstGeom prst="rect">
              <a:avLst/>
            </a:prstGeom>
            <a:solidFill>
              <a:srgbClr val="DAE3F3"/>
            </a:solidFill>
            <a:ln w="19050" cap="flat" cmpd="sng" algn="ctr">
              <a:noFill/>
              <a:prstDash val="solid"/>
              <a:miter lim="800000"/>
            </a:ln>
            <a:effectLst/>
          </p:spPr>
          <p:txBody>
            <a:bodyPr rtlCol="0" anchor="ctr"/>
            <a:lstStyle/>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rPr>
                <a:t>AI</a:t>
              </a: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rPr>
                <a:t>商业化落地</a:t>
              </a:r>
              <a:endParaRPr kumimoji="0" lang="en-US" altLang="zh-CN"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endParaRPr>
            </a:p>
            <a:p>
              <a:pPr marL="0" marR="0" lvl="0" indent="-9463" algn="ctr" defTabSz="63662" eaLnBrk="1" fontAlgn="auto" latinLnBrk="0" hangingPunct="1">
                <a:lnSpc>
                  <a:spcPct val="100000"/>
                </a:lnSpc>
                <a:spcBef>
                  <a:spcPct val="20000"/>
                </a:spcBef>
                <a:spcAft>
                  <a:spcPts val="0"/>
                </a:spcAft>
                <a:buClr>
                  <a:srgbClr val="CC9900"/>
                </a:buClr>
                <a:buSzPct val="100000"/>
                <a:buFontTx/>
                <a:buNone/>
                <a:tabLst/>
                <a:defRPr/>
              </a:pPr>
              <a:r>
                <a:rPr kumimoji="0" lang="zh-CN" altLang="en-US" sz="16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rPr>
                <a:t>带来海量</a:t>
              </a:r>
              <a:r>
                <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cs"/>
                </a:rPr>
                <a:t>推理需求</a:t>
              </a:r>
            </a:p>
          </p:txBody>
        </p:sp>
        <p:sp>
          <p:nvSpPr>
            <p:cNvPr id="28" name="矩形 27">
              <a:extLst>
                <a:ext uri="{FF2B5EF4-FFF2-40B4-BE49-F238E27FC236}">
                  <a16:creationId xmlns:a16="http://schemas.microsoft.com/office/drawing/2014/main" id="{E87F4CE5-C2CA-496D-99F3-C668BE3D121F}"/>
                </a:ext>
              </a:extLst>
            </p:cNvPr>
            <p:cNvSpPr/>
            <p:nvPr>
              <p:custDataLst>
                <p:tags r:id="rId2"/>
              </p:custDataLst>
            </p:nvPr>
          </p:nvSpPr>
          <p:spPr>
            <a:xfrm>
              <a:off x="8510787" y="2143296"/>
              <a:ext cx="2470333" cy="3975330"/>
            </a:xfrm>
            <a:prstGeom prst="rect">
              <a:avLst/>
            </a:prstGeom>
            <a:solidFill>
              <a:sysClr val="window" lastClr="FFFFFF">
                <a:lumMod val="95000"/>
                <a:alpha val="54000"/>
              </a:sysClr>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2000" b="0" i="0" u="none" strike="noStrike" kern="0" cap="none" spc="0" normalizeH="0" baseline="0" noProof="0" dirty="0">
                <a:ln>
                  <a:noFill/>
                </a:ln>
                <a:solidFill>
                  <a:srgbClr val="FFFFFF"/>
                </a:solidFill>
                <a:effectLst/>
                <a:uLnTx/>
                <a:uFillTx/>
                <a:latin typeface="Arial" panose="020B0604020202020204"/>
                <a:ea typeface="微软雅黑" panose="020B0503020204020204" pitchFamily="34" charset="-122"/>
                <a:cs typeface="+mn-cs"/>
                <a:sym typeface="+mn-ea"/>
              </a:endParaRPr>
            </a:p>
          </p:txBody>
        </p:sp>
        <p:sp>
          <p:nvSpPr>
            <p:cNvPr id="32" name="矩形 31">
              <a:extLst>
                <a:ext uri="{FF2B5EF4-FFF2-40B4-BE49-F238E27FC236}">
                  <a16:creationId xmlns:a16="http://schemas.microsoft.com/office/drawing/2014/main" id="{8FEBFE69-E450-4C70-8D61-181E671D5328}"/>
                </a:ext>
              </a:extLst>
            </p:cNvPr>
            <p:cNvSpPr/>
            <p:nvPr/>
          </p:nvSpPr>
          <p:spPr>
            <a:xfrm>
              <a:off x="8606301" y="3564737"/>
              <a:ext cx="2279305" cy="1625060"/>
            </a:xfrm>
            <a:prstGeom prst="rect">
              <a:avLst/>
            </a:prstGeom>
          </p:spPr>
          <p:txBody>
            <a:bodyPr wrap="square">
              <a:spAutoFit/>
            </a:bodyPr>
            <a:lstStyle/>
            <a:p>
              <a:pPr marL="219136" indent="-228600" defTabSz="63662">
                <a:spcBef>
                  <a:spcPct val="20000"/>
                </a:spcBef>
                <a:spcAft>
                  <a:spcPts val="600"/>
                </a:spcAft>
                <a:buSzPct val="100000"/>
                <a:buFont typeface="Arial" panose="020B0604020202020204" pitchFamily="34" charset="0"/>
                <a:buChar char="•"/>
                <a:defRPr/>
              </a:pPr>
              <a:r>
                <a:rPr lang="en-US" altLang="zh-CN" sz="1400" dirty="0">
                  <a:solidFill>
                    <a:prstClr val="black"/>
                  </a:solidFill>
                  <a:latin typeface="微软雅黑" panose="020B0503020204020204" pitchFamily="34" charset="-122"/>
                  <a:ea typeface="微软雅黑" panose="020B0503020204020204" pitchFamily="34" charset="-122"/>
                </a:rPr>
                <a:t>AI</a:t>
              </a:r>
              <a:r>
                <a:rPr lang="zh-CN" altLang="en-US" sz="1400" dirty="0">
                  <a:solidFill>
                    <a:prstClr val="black"/>
                  </a:solidFill>
                  <a:latin typeface="微软雅黑" panose="020B0503020204020204" pitchFamily="34" charset="-122"/>
                  <a:ea typeface="微软雅黑" panose="020B0503020204020204" pitchFamily="34" charset="-122"/>
                </a:rPr>
                <a:t>推理需求占总算力</a:t>
              </a:r>
              <a:r>
                <a:rPr lang="en-US" altLang="zh-CN" sz="1400" dirty="0">
                  <a:solidFill>
                    <a:prstClr val="black"/>
                  </a:solidFill>
                  <a:latin typeface="微软雅黑" panose="020B0503020204020204" pitchFamily="34" charset="-122"/>
                  <a:ea typeface="微软雅黑" panose="020B0503020204020204" pitchFamily="34" charset="-122"/>
                </a:rPr>
                <a:t>70%+</a:t>
              </a:r>
            </a:p>
            <a:p>
              <a:pPr marL="219136" indent="-228600" defTabSz="63662">
                <a:spcBef>
                  <a:spcPct val="20000"/>
                </a:spcBef>
                <a:spcAft>
                  <a:spcPts val="600"/>
                </a:spcAft>
                <a:buSzPct val="100000"/>
                <a:buFont typeface="Arial" panose="020B0604020202020204" pitchFamily="34" charset="0"/>
                <a:buChar char="•"/>
                <a:defRPr/>
              </a:pPr>
              <a:r>
                <a:rPr lang="en-US" altLang="zh-CN" sz="1400" dirty="0">
                  <a:solidFill>
                    <a:prstClr val="black"/>
                  </a:solidFill>
                  <a:latin typeface="微软雅黑" panose="020B0503020204020204" pitchFamily="34" charset="-122"/>
                  <a:ea typeface="微软雅黑" panose="020B0503020204020204" pitchFamily="34" charset="-122"/>
                </a:rPr>
                <a:t>AI</a:t>
              </a:r>
              <a:r>
                <a:rPr lang="zh-CN" altLang="en-US" sz="1400" dirty="0">
                  <a:solidFill>
                    <a:prstClr val="black"/>
                  </a:solidFill>
                  <a:latin typeface="微软雅黑" panose="020B0503020204020204" pitchFamily="34" charset="-122"/>
                  <a:ea typeface="微软雅黑" panose="020B0503020204020204" pitchFamily="34" charset="-122"/>
                </a:rPr>
                <a:t>训练后</a:t>
              </a:r>
              <a:r>
                <a:rPr lang="en-US" altLang="zh-CN" sz="1400" dirty="0">
                  <a:solidFill>
                    <a:prstClr val="black"/>
                  </a:solidFill>
                  <a:latin typeface="微软雅黑" panose="020B0503020204020204" pitchFamily="34" charset="-122"/>
                  <a:ea typeface="微软雅黑" panose="020B0503020204020204" pitchFamily="34" charset="-122"/>
                </a:rPr>
                <a:t>6~24</a:t>
              </a:r>
              <a:r>
                <a:rPr lang="zh-CN" altLang="en-US" sz="1400" dirty="0">
                  <a:solidFill>
                    <a:prstClr val="black"/>
                  </a:solidFill>
                  <a:latin typeface="微软雅黑" panose="020B0503020204020204" pitchFamily="34" charset="-122"/>
                  <a:ea typeface="微软雅黑" panose="020B0503020204020204" pitchFamily="34" charset="-122"/>
                </a:rPr>
                <a:t>个月为推理高峰</a:t>
              </a:r>
              <a:endParaRPr lang="en-US" altLang="zh-CN" sz="1400" dirty="0">
                <a:solidFill>
                  <a:prstClr val="black"/>
                </a:solidFill>
                <a:latin typeface="微软雅黑" panose="020B0503020204020204" pitchFamily="34" charset="-122"/>
                <a:ea typeface="微软雅黑" panose="020B0503020204020204" pitchFamily="34" charset="-122"/>
              </a:endParaRPr>
            </a:p>
            <a:p>
              <a:pPr marL="219136" indent="-228600" defTabSz="63662">
                <a:spcBef>
                  <a:spcPct val="20000"/>
                </a:spcBef>
                <a:spcAft>
                  <a:spcPts val="600"/>
                </a:spcAft>
                <a:buSzPct val="100000"/>
                <a:buFont typeface="Arial" panose="020B0604020202020204" pitchFamily="34" charset="0"/>
                <a:buChar char="•"/>
                <a:defRPr/>
              </a:pPr>
              <a:r>
                <a:rPr lang="zh-CN" altLang="en-US" sz="1400" dirty="0">
                  <a:solidFill>
                    <a:prstClr val="black"/>
                  </a:solidFill>
                  <a:latin typeface="微软雅黑" panose="020B0503020204020204" pitchFamily="34" charset="-122"/>
                  <a:ea typeface="微软雅黑" panose="020B0503020204020204" pitchFamily="34" charset="-122"/>
                </a:rPr>
                <a:t>市场需要</a:t>
              </a:r>
              <a:r>
                <a:rPr lang="en-US" altLang="zh-CN" sz="1400" dirty="0">
                  <a:solidFill>
                    <a:prstClr val="black"/>
                  </a:solidFill>
                  <a:latin typeface="微软雅黑" panose="020B0503020204020204" pitchFamily="34" charset="-122"/>
                  <a:ea typeface="微软雅黑" panose="020B0503020204020204" pitchFamily="34" charset="-122"/>
                </a:rPr>
                <a:t>Turn Key</a:t>
              </a:r>
              <a:r>
                <a:rPr lang="zh-CN" altLang="en-US" sz="1400" dirty="0">
                  <a:solidFill>
                    <a:prstClr val="black"/>
                  </a:solidFill>
                  <a:latin typeface="微软雅黑" panose="020B0503020204020204" pitchFamily="34" charset="-122"/>
                  <a:ea typeface="微软雅黑" panose="020B0503020204020204" pitchFamily="34" charset="-122"/>
                </a:rPr>
                <a:t>方案来简化</a:t>
              </a:r>
              <a:r>
                <a:rPr lang="en-US" altLang="zh-CN" sz="1400" dirty="0">
                  <a:solidFill>
                    <a:prstClr val="black"/>
                  </a:solidFill>
                  <a:latin typeface="微软雅黑" panose="020B0503020204020204" pitchFamily="34" charset="-122"/>
                  <a:ea typeface="微软雅黑" panose="020B0503020204020204" pitchFamily="34" charset="-122"/>
                </a:rPr>
                <a:t>AI</a:t>
              </a:r>
              <a:r>
                <a:rPr lang="zh-CN" altLang="en-US" sz="1400" dirty="0">
                  <a:solidFill>
                    <a:prstClr val="black"/>
                  </a:solidFill>
                  <a:latin typeface="微软雅黑" panose="020B0503020204020204" pitchFamily="34" charset="-122"/>
                  <a:ea typeface="微软雅黑" panose="020B0503020204020204" pitchFamily="34" charset="-122"/>
                </a:rPr>
                <a:t>落地</a:t>
              </a:r>
              <a:endParaRPr lang="en-US" altLang="zh-CN" sz="1400" dirty="0">
                <a:solidFill>
                  <a:prstClr val="black"/>
                </a:solidFill>
                <a:latin typeface="微软雅黑" panose="020B0503020204020204" pitchFamily="34" charset="-122"/>
                <a:ea typeface="微软雅黑" panose="020B0503020204020204" pitchFamily="34" charset="-122"/>
              </a:endParaRPr>
            </a:p>
          </p:txBody>
        </p:sp>
        <p:graphicFrame>
          <p:nvGraphicFramePr>
            <p:cNvPr id="34" name="对象 33">
              <a:extLst>
                <a:ext uri="{FF2B5EF4-FFF2-40B4-BE49-F238E27FC236}">
                  <a16:creationId xmlns:a16="http://schemas.microsoft.com/office/drawing/2014/main" id="{C8B627BF-4DD7-41AC-9F7F-2FAF93AFCC24}"/>
                </a:ext>
              </a:extLst>
            </p:cNvPr>
            <p:cNvGraphicFramePr>
              <a:graphicFrameLocks noChangeAspect="1"/>
            </p:cNvGraphicFramePr>
            <p:nvPr>
              <p:extLst>
                <p:ext uri="{D42A27DB-BD31-4B8C-83A1-F6EECF244321}">
                  <p14:modId xmlns:p14="http://schemas.microsoft.com/office/powerpoint/2010/main" val="3193392591"/>
                </p:ext>
              </p:extLst>
            </p:nvPr>
          </p:nvGraphicFramePr>
          <p:xfrm>
            <a:off x="9571205" y="2709245"/>
            <a:ext cx="437935" cy="377434"/>
          </p:xfrm>
          <a:graphic>
            <a:graphicData uri="http://schemas.openxmlformats.org/presentationml/2006/ole">
              <mc:AlternateContent xmlns:mc="http://schemas.openxmlformats.org/markup-compatibility/2006">
                <mc:Choice xmlns:v="urn:schemas-microsoft-com:vml" Requires="v">
                  <p:oleObj spid="_x0000_s2145" name="CorelDRAW" r:id="rId14" imgW="1976452" imgH="1703070" progId="CorelDraw.Graphic.23">
                    <p:embed/>
                  </p:oleObj>
                </mc:Choice>
                <mc:Fallback>
                  <p:oleObj name="CorelDRAW" r:id="rId14" imgW="1976452" imgH="1703070" progId="CorelDraw.Graphic.23">
                    <p:embed/>
                    <p:pic>
                      <p:nvPicPr>
                        <p:cNvPr id="7" name="对象 6">
                          <a:extLst>
                            <a:ext uri="{FF2B5EF4-FFF2-40B4-BE49-F238E27FC236}">
                              <a16:creationId xmlns:a16="http://schemas.microsoft.com/office/drawing/2014/main" id="{85C3598B-A44E-4941-872C-00B3B263DE37}"/>
                            </a:ext>
                          </a:extLst>
                        </p:cNvPr>
                        <p:cNvPicPr/>
                        <p:nvPr/>
                      </p:nvPicPr>
                      <p:blipFill>
                        <a:blip r:embed="rId15"/>
                        <a:stretch>
                          <a:fillRect/>
                        </a:stretch>
                      </p:blipFill>
                      <p:spPr>
                        <a:xfrm>
                          <a:off x="9571205" y="2709245"/>
                          <a:ext cx="437935" cy="377434"/>
                        </a:xfrm>
                        <a:prstGeom prst="rect">
                          <a:avLst/>
                        </a:prstGeom>
                      </p:spPr>
                    </p:pic>
                  </p:oleObj>
                </mc:Fallback>
              </mc:AlternateContent>
            </a:graphicData>
          </a:graphic>
        </p:graphicFrame>
      </p:grpSp>
    </p:spTree>
    <p:extLst>
      <p:ext uri="{BB962C8B-B14F-4D97-AF65-F5344CB8AC3E}">
        <p14:creationId xmlns:p14="http://schemas.microsoft.com/office/powerpoint/2010/main" val="62714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zh-CN" altLang="en-US" b="1" dirty="0"/>
              <a:t>超聚变操作系统：释放澎湃算力，</a:t>
            </a:r>
            <a:r>
              <a:rPr lang="en-US" altLang="zh-CN" b="1" dirty="0"/>
              <a:t>openEuler</a:t>
            </a:r>
            <a:r>
              <a:rPr lang="zh-CN" altLang="en-US" b="1" dirty="0"/>
              <a:t>的中坚力量</a:t>
            </a:r>
          </a:p>
        </p:txBody>
      </p:sp>
      <p:sp>
        <p:nvSpPr>
          <p:cNvPr id="95" name="矩形 120">
            <a:extLst>
              <a:ext uri="{FF2B5EF4-FFF2-40B4-BE49-F238E27FC236}">
                <a16:creationId xmlns:a16="http://schemas.microsoft.com/office/drawing/2014/main" id="{B861886B-8C7F-46D3-B7F6-2860A8353FD3}"/>
              </a:ext>
            </a:extLst>
          </p:cNvPr>
          <p:cNvSpPr>
            <a:spLocks noChangeArrowheads="1"/>
          </p:cNvSpPr>
          <p:nvPr/>
        </p:nvSpPr>
        <p:spPr bwMode="auto">
          <a:xfrm>
            <a:off x="8086842" y="2965790"/>
            <a:ext cx="3645076" cy="1738982"/>
          </a:xfrm>
          <a:prstGeom prst="rect">
            <a:avLst/>
          </a:prstGeom>
          <a:solidFill>
            <a:srgbClr val="ECF1F9"/>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96" name="矩形 120">
            <a:extLst>
              <a:ext uri="{FF2B5EF4-FFF2-40B4-BE49-F238E27FC236}">
                <a16:creationId xmlns:a16="http://schemas.microsoft.com/office/drawing/2014/main" id="{3869518F-670E-4081-940A-D4EB57BE7951}"/>
              </a:ext>
            </a:extLst>
          </p:cNvPr>
          <p:cNvSpPr>
            <a:spLocks noChangeArrowheads="1"/>
          </p:cNvSpPr>
          <p:nvPr/>
        </p:nvSpPr>
        <p:spPr bwMode="auto">
          <a:xfrm>
            <a:off x="477480" y="2961110"/>
            <a:ext cx="3645076" cy="1738982"/>
          </a:xfrm>
          <a:prstGeom prst="rect">
            <a:avLst/>
          </a:prstGeom>
          <a:solidFill>
            <a:srgbClr val="ECF1F9"/>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grpSp>
        <p:nvGrpSpPr>
          <p:cNvPr id="97" name="组合 96">
            <a:extLst>
              <a:ext uri="{FF2B5EF4-FFF2-40B4-BE49-F238E27FC236}">
                <a16:creationId xmlns:a16="http://schemas.microsoft.com/office/drawing/2014/main" id="{35D4E680-8A07-476A-9D7B-9EF9A5FF3A24}"/>
              </a:ext>
            </a:extLst>
          </p:cNvPr>
          <p:cNvGrpSpPr/>
          <p:nvPr/>
        </p:nvGrpSpPr>
        <p:grpSpPr>
          <a:xfrm>
            <a:off x="1917108" y="1178192"/>
            <a:ext cx="8375183" cy="5679808"/>
            <a:chOff x="1133418" y="1361071"/>
            <a:chExt cx="8375183" cy="5679808"/>
          </a:xfrm>
        </p:grpSpPr>
        <p:pic>
          <p:nvPicPr>
            <p:cNvPr id="98" name="PA-图片 2">
              <a:extLst>
                <a:ext uri="{FF2B5EF4-FFF2-40B4-BE49-F238E27FC236}">
                  <a16:creationId xmlns:a16="http://schemas.microsoft.com/office/drawing/2014/main" id="{4090B706-912D-4D37-A9B1-4255816C1810}"/>
                </a:ext>
              </a:extLst>
            </p:cNvPr>
            <p:cNvPicPr>
              <a:picLocks noChangeAspect="1" noChangeArrowheads="1"/>
            </p:cNvPicPr>
            <p:nvPr>
              <p:custDataLst>
                <p:tags r:id="rId1"/>
              </p:custDataLst>
            </p:nvPr>
          </p:nvPicPr>
          <p:blipFill rotWithShape="1">
            <a:blip r:embed="rId7" cstate="print">
              <a:duotone>
                <a:prstClr val="black"/>
                <a:srgbClr val="C9C9C9">
                  <a:tint val="45000"/>
                  <a:satMod val="400000"/>
                </a:srgbClr>
              </a:duotone>
              <a:extLst>
                <a:ext uri="{28A0092B-C50C-407E-A947-70E740481C1C}">
                  <a14:useLocalDpi xmlns:a14="http://schemas.microsoft.com/office/drawing/2010/main"/>
                </a:ext>
              </a:extLst>
            </a:blip>
            <a:srcRect b="20244"/>
            <a:stretch/>
          </p:blipFill>
          <p:spPr bwMode="auto">
            <a:xfrm>
              <a:off x="1133418" y="1361071"/>
              <a:ext cx="8375183" cy="5679808"/>
            </a:xfrm>
            <a:prstGeom prst="rect">
              <a:avLst/>
            </a:prstGeom>
            <a:noFill/>
            <a:extLst>
              <a:ext uri="{909E8E84-426E-40DD-AFC4-6F175D3DCCD1}">
                <a14:hiddenFill xmlns:a14="http://schemas.microsoft.com/office/drawing/2010/main">
                  <a:solidFill>
                    <a:srgbClr val="FFFFFF"/>
                  </a:solidFill>
                </a14:hiddenFill>
              </a:ext>
            </a:extLst>
          </p:spPr>
        </p:pic>
        <p:sp>
          <p:nvSpPr>
            <p:cNvPr id="99" name="PA-椭圆 65">
              <a:extLst>
                <a:ext uri="{FF2B5EF4-FFF2-40B4-BE49-F238E27FC236}">
                  <a16:creationId xmlns:a16="http://schemas.microsoft.com/office/drawing/2014/main" id="{996AC5A6-7339-414D-B554-A1C96B46BCD2}"/>
                </a:ext>
              </a:extLst>
            </p:cNvPr>
            <p:cNvSpPr/>
            <p:nvPr>
              <p:custDataLst>
                <p:tags r:id="rId2"/>
              </p:custDataLst>
            </p:nvPr>
          </p:nvSpPr>
          <p:spPr>
            <a:xfrm>
              <a:off x="2988385" y="4801070"/>
              <a:ext cx="4665248" cy="535813"/>
            </a:xfrm>
            <a:prstGeom prst="ellipse">
              <a:avLst/>
            </a:prstGeom>
            <a:gradFill flip="none" rotWithShape="1">
              <a:gsLst>
                <a:gs pos="0">
                  <a:srgbClr val="FFFFFF">
                    <a:alpha val="0"/>
                  </a:srgbClr>
                </a:gs>
                <a:gs pos="95000">
                  <a:srgbClr val="768395">
                    <a:lumMod val="20000"/>
                    <a:lumOff val="80000"/>
                  </a:srgbClr>
                </a:gs>
              </a:gsLst>
              <a:lin ang="5400000" scaled="0"/>
              <a:tileRect/>
            </a:gradFill>
            <a:ln w="12700" cap="flat" cmpd="sng" algn="ctr">
              <a:gradFill>
                <a:gsLst>
                  <a:gs pos="49000">
                    <a:srgbClr val="FFFFFF">
                      <a:alpha val="0"/>
                    </a:srgbClr>
                  </a:gs>
                  <a:gs pos="100000">
                    <a:srgbClr val="768395">
                      <a:lumMod val="40000"/>
                      <a:lumOff val="60000"/>
                    </a:srgbClr>
                  </a:gs>
                </a:gsLst>
                <a:lin ang="5400000" scaled="1"/>
              </a:gra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95000"/>
                    <a:lumOff val="5000"/>
                  </a:srgbClr>
                </a:solidFill>
                <a:effectLst/>
                <a:uLnTx/>
                <a:uFillTx/>
                <a:latin typeface="微软雅黑"/>
                <a:ea typeface="微软雅黑"/>
              </a:endParaRPr>
            </a:p>
          </p:txBody>
        </p:sp>
        <p:grpSp>
          <p:nvGrpSpPr>
            <p:cNvPr id="100" name="组合 99">
              <a:extLst>
                <a:ext uri="{FF2B5EF4-FFF2-40B4-BE49-F238E27FC236}">
                  <a16:creationId xmlns:a16="http://schemas.microsoft.com/office/drawing/2014/main" id="{DAAC5D95-DE92-42EB-8DF6-384AEA8759E6}"/>
                </a:ext>
              </a:extLst>
            </p:cNvPr>
            <p:cNvGrpSpPr/>
            <p:nvPr/>
          </p:nvGrpSpPr>
          <p:grpSpPr>
            <a:xfrm>
              <a:off x="2679932" y="2077622"/>
              <a:ext cx="5282155" cy="618004"/>
              <a:chOff x="536938" y="2069868"/>
              <a:chExt cx="5282155" cy="618004"/>
            </a:xfrm>
          </p:grpSpPr>
          <p:sp>
            <p:nvSpPr>
              <p:cNvPr id="178" name="PA-椭圆 97">
                <a:extLst>
                  <a:ext uri="{FF2B5EF4-FFF2-40B4-BE49-F238E27FC236}">
                    <a16:creationId xmlns:a16="http://schemas.microsoft.com/office/drawing/2014/main" id="{38DB72C0-F947-4BEC-9051-45AE034AD62B}"/>
                  </a:ext>
                </a:extLst>
              </p:cNvPr>
              <p:cNvSpPr/>
              <p:nvPr>
                <p:custDataLst>
                  <p:tags r:id="rId3"/>
                </p:custDataLst>
              </p:nvPr>
            </p:nvSpPr>
            <p:spPr>
              <a:xfrm>
                <a:off x="536938" y="2069868"/>
                <a:ext cx="5282155" cy="618004"/>
              </a:xfrm>
              <a:prstGeom prst="ellipse">
                <a:avLst/>
              </a:prstGeom>
              <a:noFill/>
              <a:ln w="15875" cap="flat" cmpd="sng" algn="ctr">
                <a:gradFill>
                  <a:gsLst>
                    <a:gs pos="22000">
                      <a:srgbClr val="E60F10">
                        <a:alpha val="0"/>
                      </a:srgbClr>
                    </a:gs>
                    <a:gs pos="100000">
                      <a:srgbClr val="E60F10">
                        <a:alpha val="80000"/>
                      </a:srgbClr>
                    </a:gs>
                  </a:gsLst>
                  <a:lin ang="5400000" scaled="1"/>
                </a:gra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000000">
                      <a:lumMod val="95000"/>
                      <a:lumOff val="5000"/>
                    </a:srgbClr>
                  </a:solidFill>
                  <a:effectLst/>
                  <a:uLnTx/>
                  <a:uFillTx/>
                  <a:latin typeface="微软雅黑"/>
                  <a:ea typeface="微软雅黑"/>
                </a:endParaRPr>
              </a:p>
            </p:txBody>
          </p:sp>
          <p:sp>
            <p:nvSpPr>
              <p:cNvPr id="179" name="PA-椭圆 65">
                <a:extLst>
                  <a:ext uri="{FF2B5EF4-FFF2-40B4-BE49-F238E27FC236}">
                    <a16:creationId xmlns:a16="http://schemas.microsoft.com/office/drawing/2014/main" id="{B06E6D5A-A6FF-49B8-AF81-32694BB30519}"/>
                  </a:ext>
                </a:extLst>
              </p:cNvPr>
              <p:cNvSpPr/>
              <p:nvPr>
                <p:custDataLst>
                  <p:tags r:id="rId4"/>
                </p:custDataLst>
              </p:nvPr>
            </p:nvSpPr>
            <p:spPr>
              <a:xfrm>
                <a:off x="671942" y="2088301"/>
                <a:ext cx="5018712" cy="535813"/>
              </a:xfrm>
              <a:prstGeom prst="ellipse">
                <a:avLst/>
              </a:prstGeom>
              <a:gradFill flip="none" rotWithShape="1">
                <a:gsLst>
                  <a:gs pos="0">
                    <a:srgbClr val="FFFFFF">
                      <a:alpha val="0"/>
                    </a:srgbClr>
                  </a:gs>
                  <a:gs pos="95000">
                    <a:srgbClr val="768395">
                      <a:lumMod val="20000"/>
                      <a:lumOff val="80000"/>
                    </a:srgbClr>
                  </a:gs>
                </a:gsLst>
                <a:lin ang="5400000" scaled="0"/>
                <a:tileRect/>
              </a:gradFill>
              <a:ln w="12700" cap="flat" cmpd="sng" algn="ctr">
                <a:gradFill>
                  <a:gsLst>
                    <a:gs pos="49000">
                      <a:srgbClr val="FFFFFF">
                        <a:alpha val="0"/>
                      </a:srgbClr>
                    </a:gs>
                    <a:gs pos="100000">
                      <a:srgbClr val="768395">
                        <a:lumMod val="40000"/>
                        <a:lumOff val="60000"/>
                      </a:srgbClr>
                    </a:gs>
                  </a:gsLst>
                  <a:lin ang="5400000" scaled="1"/>
                </a:grad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000000">
                      <a:lumMod val="95000"/>
                      <a:lumOff val="5000"/>
                    </a:srgbClr>
                  </a:solidFill>
                  <a:effectLst/>
                  <a:uLnTx/>
                  <a:uFillTx/>
                  <a:latin typeface="微软雅黑"/>
                  <a:ea typeface="微软雅黑"/>
                </a:endParaRPr>
              </a:p>
            </p:txBody>
          </p:sp>
          <p:sp>
            <p:nvSpPr>
              <p:cNvPr id="180" name="PA-椭圆 67">
                <a:extLst>
                  <a:ext uri="{FF2B5EF4-FFF2-40B4-BE49-F238E27FC236}">
                    <a16:creationId xmlns:a16="http://schemas.microsoft.com/office/drawing/2014/main" id="{EEC4AA4F-FCDA-4067-B09B-5E9DE4BF3C09}"/>
                  </a:ext>
                </a:extLst>
              </p:cNvPr>
              <p:cNvSpPr/>
              <p:nvPr>
                <p:custDataLst>
                  <p:tags r:id="rId5"/>
                </p:custDataLst>
              </p:nvPr>
            </p:nvSpPr>
            <p:spPr>
              <a:xfrm>
                <a:off x="1294772" y="2088301"/>
                <a:ext cx="3773052" cy="446830"/>
              </a:xfrm>
              <a:prstGeom prst="ellipse">
                <a:avLst/>
              </a:prstGeom>
              <a:gradFill flip="none" rotWithShape="1">
                <a:gsLst>
                  <a:gs pos="8000">
                    <a:srgbClr val="B8C7DA">
                      <a:alpha val="0"/>
                    </a:srgbClr>
                  </a:gs>
                  <a:gs pos="95000">
                    <a:srgbClr val="B8C7DA">
                      <a:alpha val="77000"/>
                    </a:srgbClr>
                  </a:gs>
                </a:gsLst>
                <a:lin ang="5400000" scaled="0"/>
                <a:tileRect/>
              </a:gradFill>
              <a:ln w="41275"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srgbClr val="000000">
                      <a:lumMod val="95000"/>
                      <a:lumOff val="5000"/>
                    </a:srgbClr>
                  </a:solidFill>
                  <a:effectLst/>
                  <a:uLnTx/>
                  <a:uFillTx/>
                  <a:latin typeface="微软雅黑"/>
                  <a:ea typeface="微软雅黑"/>
                </a:endParaRPr>
              </a:p>
            </p:txBody>
          </p:sp>
        </p:grpSp>
        <p:sp>
          <p:nvSpPr>
            <p:cNvPr id="101" name="矩形 100">
              <a:extLst>
                <a:ext uri="{FF2B5EF4-FFF2-40B4-BE49-F238E27FC236}">
                  <a16:creationId xmlns:a16="http://schemas.microsoft.com/office/drawing/2014/main" id="{20991079-3CE8-48E2-98F6-8DD851D549FA}"/>
                </a:ext>
              </a:extLst>
            </p:cNvPr>
            <p:cNvSpPr/>
            <p:nvPr/>
          </p:nvSpPr>
          <p:spPr>
            <a:xfrm>
              <a:off x="4123193" y="4739270"/>
              <a:ext cx="2469664" cy="34350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超聚变操作系统</a:t>
              </a:r>
              <a:r>
                <a:rPr kumimoji="0" lang="en-US" altLang="zh-CN"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FusionOS</a:t>
              </a:r>
              <a:endParaRPr kumimoji="0" lang="zh-CN" altLang="en-US" sz="16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endParaRPr>
            </a:p>
          </p:txBody>
        </p:sp>
        <p:sp>
          <p:nvSpPr>
            <p:cNvPr id="102" name="椭圆 101">
              <a:extLst>
                <a:ext uri="{FF2B5EF4-FFF2-40B4-BE49-F238E27FC236}">
                  <a16:creationId xmlns:a16="http://schemas.microsoft.com/office/drawing/2014/main" id="{762B3485-9102-472D-8595-5E94C116BD35}"/>
                </a:ext>
              </a:extLst>
            </p:cNvPr>
            <p:cNvSpPr/>
            <p:nvPr/>
          </p:nvSpPr>
          <p:spPr>
            <a:xfrm>
              <a:off x="3748574" y="3335627"/>
              <a:ext cx="3144871" cy="451712"/>
            </a:xfrm>
            <a:prstGeom prst="ellipse">
              <a:avLst/>
            </a:prstGeom>
            <a:gradFill flip="none" rotWithShape="1">
              <a:gsLst>
                <a:gs pos="66000">
                  <a:sysClr val="window" lastClr="FFFFFF">
                    <a:lumMod val="95000"/>
                    <a:alpha val="0"/>
                  </a:sysClr>
                </a:gs>
                <a:gs pos="100000">
                  <a:sysClr val="window" lastClr="FFFFFF">
                    <a:lumMod val="75000"/>
                  </a:sysClr>
                </a:gs>
              </a:gsLst>
              <a:lin ang="5400000" scaled="0"/>
              <a:tileRect/>
            </a:gradFill>
            <a:ln w="6350" cap="flat" cmpd="sng" algn="ctr">
              <a:gradFill flip="none" rotWithShape="1">
                <a:gsLst>
                  <a:gs pos="0">
                    <a:sysClr val="window" lastClr="FFFFFF">
                      <a:lumMod val="95000"/>
                    </a:sysClr>
                  </a:gs>
                  <a:gs pos="70000">
                    <a:sysClr val="window" lastClr="FFFFFF">
                      <a:lumMod val="75000"/>
                      <a:alpha val="0"/>
                    </a:sysClr>
                  </a:gs>
                </a:gsLst>
                <a:lin ang="16200000" scaled="1"/>
                <a:tileRect/>
              </a:gradFill>
              <a:prstDash val="solid"/>
              <a:miter lim="800000"/>
              <a:headEnd type="none" w="med" len="med"/>
              <a:tailEnd type="none" w="med" len="med"/>
            </a:ln>
            <a:effectLst/>
          </p:spPr>
          <p:txBody>
            <a:bodyPr wrap="none" lIns="27213" tIns="13606" rIns="27213" bIns="13606" anchor="ctr" anchorCtr="1"/>
            <a:lstStyle>
              <a:defPPr>
                <a:defRPr lang="zh-CN"/>
              </a:defPPr>
              <a:lvl1pPr marL="0" algn="l" defTabSz="914400" rtl="0" eaLnBrk="1" latinLnBrk="0" hangingPunct="1">
                <a:defRPr sz="1800" kern="1200">
                  <a:solidFill>
                    <a:schemeClr val="lt1"/>
                  </a:solidFill>
                  <a:latin typeface="Arial"/>
                  <a:ea typeface="+mn-ea"/>
                  <a:cs typeface="+mn-cs"/>
                </a:defRPr>
              </a:lvl1pPr>
              <a:lvl2pPr marL="457200" algn="l" defTabSz="914400" rtl="0" eaLnBrk="1" latinLnBrk="0" hangingPunct="1">
                <a:defRPr sz="1800" kern="1200">
                  <a:solidFill>
                    <a:schemeClr val="lt1"/>
                  </a:solidFill>
                  <a:latin typeface="Arial"/>
                  <a:ea typeface="+mn-ea"/>
                  <a:cs typeface="+mn-cs"/>
                </a:defRPr>
              </a:lvl2pPr>
              <a:lvl3pPr marL="914400" algn="l" defTabSz="914400" rtl="0" eaLnBrk="1" latinLnBrk="0" hangingPunct="1">
                <a:defRPr sz="1800" kern="1200">
                  <a:solidFill>
                    <a:schemeClr val="lt1"/>
                  </a:solidFill>
                  <a:latin typeface="Arial"/>
                  <a:ea typeface="+mn-ea"/>
                  <a:cs typeface="+mn-cs"/>
                </a:defRPr>
              </a:lvl3pPr>
              <a:lvl4pPr marL="1371600" algn="l" defTabSz="914400" rtl="0" eaLnBrk="1" latinLnBrk="0" hangingPunct="1">
                <a:defRPr sz="1800" kern="1200">
                  <a:solidFill>
                    <a:schemeClr val="lt1"/>
                  </a:solidFill>
                  <a:latin typeface="Arial"/>
                  <a:ea typeface="+mn-ea"/>
                  <a:cs typeface="+mn-cs"/>
                </a:defRPr>
              </a:lvl4pPr>
              <a:lvl5pPr marL="1828800" algn="l" defTabSz="914400" rtl="0" eaLnBrk="1" latinLnBrk="0" hangingPunct="1">
                <a:defRPr sz="1800" kern="1200">
                  <a:solidFill>
                    <a:schemeClr val="lt1"/>
                  </a:solidFill>
                  <a:latin typeface="Arial"/>
                  <a:ea typeface="+mn-ea"/>
                  <a:cs typeface="+mn-cs"/>
                </a:defRPr>
              </a:lvl5pPr>
              <a:lvl6pPr marL="2286000" algn="l" defTabSz="914400" rtl="0" eaLnBrk="1" latinLnBrk="0" hangingPunct="1">
                <a:defRPr sz="1800" kern="1200">
                  <a:solidFill>
                    <a:schemeClr val="lt1"/>
                  </a:solidFill>
                  <a:latin typeface="Arial"/>
                  <a:ea typeface="+mn-ea"/>
                  <a:cs typeface="+mn-cs"/>
                </a:defRPr>
              </a:lvl6pPr>
              <a:lvl7pPr marL="2743200" algn="l" defTabSz="914400" rtl="0" eaLnBrk="1" latinLnBrk="0" hangingPunct="1">
                <a:defRPr sz="1800" kern="1200">
                  <a:solidFill>
                    <a:schemeClr val="lt1"/>
                  </a:solidFill>
                  <a:latin typeface="Arial"/>
                  <a:ea typeface="+mn-ea"/>
                  <a:cs typeface="+mn-cs"/>
                </a:defRPr>
              </a:lvl7pPr>
              <a:lvl8pPr marL="3200400" algn="l" defTabSz="914400" rtl="0" eaLnBrk="1" latinLnBrk="0" hangingPunct="1">
                <a:defRPr sz="1800" kern="1200">
                  <a:solidFill>
                    <a:schemeClr val="lt1"/>
                  </a:solidFill>
                  <a:latin typeface="Arial"/>
                  <a:ea typeface="+mn-ea"/>
                  <a:cs typeface="+mn-cs"/>
                </a:defRPr>
              </a:lvl8pPr>
              <a:lvl9pPr marL="3657600" algn="l" defTabSz="914400" rtl="0" eaLnBrk="1" latinLnBrk="0" hangingPunct="1">
                <a:defRPr sz="1800" kern="1200">
                  <a:solidFill>
                    <a:schemeClr val="lt1"/>
                  </a:solidFill>
                  <a:latin typeface="Arial"/>
                  <a:ea typeface="+mn-ea"/>
                  <a:cs typeface="+mn-cs"/>
                </a:defRPr>
              </a:lvl9pPr>
            </a:lstStyle>
            <a:p>
              <a:pPr marL="0" marR="0" lvl="0" indent="-53340" algn="ctr" defTabSz="362585" rtl="0" eaLnBrk="1" fontAlgn="auto" latinLnBrk="0" hangingPunct="1">
                <a:lnSpc>
                  <a:spcPct val="90000"/>
                </a:lnSpc>
                <a:spcBef>
                  <a:spcPct val="20000"/>
                </a:spcBef>
                <a:spcAft>
                  <a:spcPts val="0"/>
                </a:spcAft>
                <a:buClr>
                  <a:srgbClr val="CC9900"/>
                </a:buClr>
                <a:buSzPct val="100000"/>
                <a:buFontTx/>
                <a:buNone/>
                <a:tabLst/>
                <a:defRPr/>
              </a:pPr>
              <a:endParaRPr kumimoji="0" lang="zh-CN" altLang="en-US" sz="1100" b="0" i="0" u="none" strike="noStrike" kern="1200" cap="none" spc="0" normalizeH="0" baseline="0" noProof="0">
                <a:ln>
                  <a:noFill/>
                </a:ln>
                <a:solidFill>
                  <a:prstClr val="black"/>
                </a:solidFill>
                <a:effectLst>
                  <a:outerShdw blurRad="38100" dist="38100" dir="2700000" algn="tl">
                    <a:srgbClr val="000000">
                      <a:alpha val="43137"/>
                    </a:srgbClr>
                  </a:outerShdw>
                </a:effectLst>
                <a:uLnTx/>
                <a:uFillTx/>
                <a:latin typeface="Arial" panose="020B0503020204020204" pitchFamily="34" charset="-122"/>
                <a:ea typeface="等线" panose="02010600030101010101" pitchFamily="2" charset="-122"/>
                <a:cs typeface="+mn-cs"/>
              </a:endParaRPr>
            </a:p>
          </p:txBody>
        </p:sp>
        <p:sp>
          <p:nvSpPr>
            <p:cNvPr id="103" name="矩形 102">
              <a:extLst>
                <a:ext uri="{FF2B5EF4-FFF2-40B4-BE49-F238E27FC236}">
                  <a16:creationId xmlns:a16="http://schemas.microsoft.com/office/drawing/2014/main" id="{5C2E7DA6-5263-4BCF-97DF-C5FD1FEFD601}"/>
                </a:ext>
              </a:extLst>
            </p:cNvPr>
            <p:cNvSpPr/>
            <p:nvPr/>
          </p:nvSpPr>
          <p:spPr>
            <a:xfrm>
              <a:off x="3664426" y="5600003"/>
              <a:ext cx="486533" cy="28105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CPU</a:t>
              </a:r>
              <a:endParaRPr kumimoji="0" lang="zh-CN" altLang="en-US"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4" name="矩形 103">
              <a:extLst>
                <a:ext uri="{FF2B5EF4-FFF2-40B4-BE49-F238E27FC236}">
                  <a16:creationId xmlns:a16="http://schemas.microsoft.com/office/drawing/2014/main" id="{F975D6C6-3233-4BD2-B803-770AE0AAA303}"/>
                </a:ext>
              </a:extLst>
            </p:cNvPr>
            <p:cNvSpPr/>
            <p:nvPr/>
          </p:nvSpPr>
          <p:spPr>
            <a:xfrm>
              <a:off x="4502727" y="5600003"/>
              <a:ext cx="498764" cy="28105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GPU</a:t>
              </a:r>
              <a:endParaRPr kumimoji="0" lang="zh-CN" altLang="en-US"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5" name="矩形 104">
              <a:extLst>
                <a:ext uri="{FF2B5EF4-FFF2-40B4-BE49-F238E27FC236}">
                  <a16:creationId xmlns:a16="http://schemas.microsoft.com/office/drawing/2014/main" id="{35FA1B52-78FC-4D6A-88BA-F83DE64AF45C}"/>
                </a:ext>
              </a:extLst>
            </p:cNvPr>
            <p:cNvSpPr/>
            <p:nvPr/>
          </p:nvSpPr>
          <p:spPr>
            <a:xfrm>
              <a:off x="5353259" y="5600003"/>
              <a:ext cx="510997" cy="28105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NPU</a:t>
              </a:r>
              <a:endParaRPr kumimoji="0" lang="zh-CN" altLang="en-US"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6" name="矩形 105">
              <a:extLst>
                <a:ext uri="{FF2B5EF4-FFF2-40B4-BE49-F238E27FC236}">
                  <a16:creationId xmlns:a16="http://schemas.microsoft.com/office/drawing/2014/main" id="{2587BC1D-C437-4F3B-8DF4-96777444203C}"/>
                </a:ext>
              </a:extLst>
            </p:cNvPr>
            <p:cNvSpPr/>
            <p:nvPr/>
          </p:nvSpPr>
          <p:spPr>
            <a:xfrm>
              <a:off x="6216023" y="5600003"/>
              <a:ext cx="503353" cy="28105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DPU</a:t>
              </a:r>
              <a:endParaRPr kumimoji="0" lang="zh-CN" altLang="en-US" sz="12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7" name="矩形 106">
              <a:extLst>
                <a:ext uri="{FF2B5EF4-FFF2-40B4-BE49-F238E27FC236}">
                  <a16:creationId xmlns:a16="http://schemas.microsoft.com/office/drawing/2014/main" id="{E4BD01A3-0277-4D3A-A154-3EE41FB9C0F8}"/>
                </a:ext>
              </a:extLst>
            </p:cNvPr>
            <p:cNvSpPr/>
            <p:nvPr/>
          </p:nvSpPr>
          <p:spPr>
            <a:xfrm>
              <a:off x="4434183" y="3382201"/>
              <a:ext cx="420308" cy="246221"/>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HCI</a:t>
              </a: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08" name="矩形 107">
              <a:extLst>
                <a:ext uri="{FF2B5EF4-FFF2-40B4-BE49-F238E27FC236}">
                  <a16:creationId xmlns:a16="http://schemas.microsoft.com/office/drawing/2014/main" id="{F39E8FEB-FA22-4511-B24D-7A6A0A9A3C49}"/>
                </a:ext>
              </a:extLst>
            </p:cNvPr>
            <p:cNvSpPr/>
            <p:nvPr/>
          </p:nvSpPr>
          <p:spPr>
            <a:xfrm>
              <a:off x="4124721" y="4216463"/>
              <a:ext cx="714356" cy="26543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1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容器引擎</a:t>
              </a:r>
            </a:p>
          </p:txBody>
        </p:sp>
        <p:sp>
          <p:nvSpPr>
            <p:cNvPr id="109" name="矩形 108">
              <a:extLst>
                <a:ext uri="{FF2B5EF4-FFF2-40B4-BE49-F238E27FC236}">
                  <a16:creationId xmlns:a16="http://schemas.microsoft.com/office/drawing/2014/main" id="{9B968390-BEA2-4F85-B1AC-0FB1B1F897B1}"/>
                </a:ext>
              </a:extLst>
            </p:cNvPr>
            <p:cNvSpPr/>
            <p:nvPr/>
          </p:nvSpPr>
          <p:spPr>
            <a:xfrm>
              <a:off x="4914421" y="4222659"/>
              <a:ext cx="848910" cy="26543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1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虚拟化引擎</a:t>
              </a:r>
            </a:p>
          </p:txBody>
        </p:sp>
        <p:sp>
          <p:nvSpPr>
            <p:cNvPr id="110" name="矩形 109">
              <a:extLst>
                <a:ext uri="{FF2B5EF4-FFF2-40B4-BE49-F238E27FC236}">
                  <a16:creationId xmlns:a16="http://schemas.microsoft.com/office/drawing/2014/main" id="{D71647C8-9770-44F8-9C4B-8926CC3ECBA6}"/>
                </a:ext>
              </a:extLst>
            </p:cNvPr>
            <p:cNvSpPr/>
            <p:nvPr/>
          </p:nvSpPr>
          <p:spPr>
            <a:xfrm>
              <a:off x="5853655" y="4220015"/>
              <a:ext cx="579804" cy="26543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1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AI</a:t>
              </a:r>
              <a:r>
                <a:rPr kumimoji="0" lang="zh-CN" altLang="en-US" sz="11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算子</a:t>
              </a:r>
            </a:p>
          </p:txBody>
        </p:sp>
        <p:sp>
          <p:nvSpPr>
            <p:cNvPr id="111" name="矩形 110">
              <a:extLst>
                <a:ext uri="{FF2B5EF4-FFF2-40B4-BE49-F238E27FC236}">
                  <a16:creationId xmlns:a16="http://schemas.microsoft.com/office/drawing/2014/main" id="{2E10FFF5-0430-4338-8E63-41760133A5F9}"/>
                </a:ext>
              </a:extLst>
            </p:cNvPr>
            <p:cNvSpPr/>
            <p:nvPr/>
          </p:nvSpPr>
          <p:spPr>
            <a:xfrm>
              <a:off x="5183019" y="3353332"/>
              <a:ext cx="380232" cy="307777"/>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4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rPr>
                <a:t>AI</a:t>
              </a:r>
              <a:endParaRPr kumimoji="0" lang="zh-CN" altLang="en-US" sz="1400" b="1" i="0" u="none" strike="noStrike" kern="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endParaRPr>
            </a:p>
          </p:txBody>
        </p:sp>
        <p:sp>
          <p:nvSpPr>
            <p:cNvPr id="112" name="矩形 111">
              <a:extLst>
                <a:ext uri="{FF2B5EF4-FFF2-40B4-BE49-F238E27FC236}">
                  <a16:creationId xmlns:a16="http://schemas.microsoft.com/office/drawing/2014/main" id="{3ADC56CD-2273-46D2-BE19-06101F82B35D}"/>
                </a:ext>
              </a:extLst>
            </p:cNvPr>
            <p:cNvSpPr/>
            <p:nvPr/>
          </p:nvSpPr>
          <p:spPr>
            <a:xfrm>
              <a:off x="4161708" y="3087458"/>
              <a:ext cx="646331" cy="2308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金融交易</a:t>
              </a:r>
            </a:p>
          </p:txBody>
        </p:sp>
        <p:sp>
          <p:nvSpPr>
            <p:cNvPr id="113" name="矩形 112">
              <a:extLst>
                <a:ext uri="{FF2B5EF4-FFF2-40B4-BE49-F238E27FC236}">
                  <a16:creationId xmlns:a16="http://schemas.microsoft.com/office/drawing/2014/main" id="{51B607C7-A71D-4550-B7A5-D34DB10178BD}"/>
                </a:ext>
              </a:extLst>
            </p:cNvPr>
            <p:cNvSpPr/>
            <p:nvPr/>
          </p:nvSpPr>
          <p:spPr>
            <a:xfrm>
              <a:off x="4736462" y="3087458"/>
              <a:ext cx="761747" cy="2308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电力软实时</a:t>
              </a:r>
            </a:p>
          </p:txBody>
        </p:sp>
        <p:sp>
          <p:nvSpPr>
            <p:cNvPr id="114" name="矩形 113">
              <a:extLst>
                <a:ext uri="{FF2B5EF4-FFF2-40B4-BE49-F238E27FC236}">
                  <a16:creationId xmlns:a16="http://schemas.microsoft.com/office/drawing/2014/main" id="{A4F12B4B-7E58-43D0-9D9E-756E7912A0A4}"/>
                </a:ext>
              </a:extLst>
            </p:cNvPr>
            <p:cNvSpPr/>
            <p:nvPr/>
          </p:nvSpPr>
          <p:spPr>
            <a:xfrm>
              <a:off x="5423180" y="3087458"/>
              <a:ext cx="530915" cy="2308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融媒体</a:t>
              </a:r>
            </a:p>
          </p:txBody>
        </p:sp>
        <p:sp>
          <p:nvSpPr>
            <p:cNvPr id="115" name="矩形 114">
              <a:extLst>
                <a:ext uri="{FF2B5EF4-FFF2-40B4-BE49-F238E27FC236}">
                  <a16:creationId xmlns:a16="http://schemas.microsoft.com/office/drawing/2014/main" id="{37C4B635-5C30-4E52-892E-57F6A34318EB}"/>
                </a:ext>
              </a:extLst>
            </p:cNvPr>
            <p:cNvSpPr/>
            <p:nvPr/>
          </p:nvSpPr>
          <p:spPr>
            <a:xfrm>
              <a:off x="5875613" y="3087458"/>
              <a:ext cx="646331" cy="230832"/>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智慧交通</a:t>
              </a:r>
            </a:p>
          </p:txBody>
        </p:sp>
        <p:sp>
          <p:nvSpPr>
            <p:cNvPr id="116" name="矩形 115">
              <a:extLst>
                <a:ext uri="{FF2B5EF4-FFF2-40B4-BE49-F238E27FC236}">
                  <a16:creationId xmlns:a16="http://schemas.microsoft.com/office/drawing/2014/main" id="{93A7B555-1F90-4E84-B86C-4BF55074AB28}"/>
                </a:ext>
              </a:extLst>
            </p:cNvPr>
            <p:cNvSpPr/>
            <p:nvPr/>
          </p:nvSpPr>
          <p:spPr>
            <a:xfrm>
              <a:off x="5894315" y="3382201"/>
              <a:ext cx="461986" cy="246221"/>
            </a:xfrm>
            <a:prstGeom prst="rect">
              <a:avLst/>
            </a:prstGeom>
          </p:spPr>
          <p:txBody>
            <a:bodyPr wrap="none">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HPC</a:t>
              </a: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grpSp>
          <p:nvGrpSpPr>
            <p:cNvPr id="117" name="组合 116">
              <a:extLst>
                <a:ext uri="{FF2B5EF4-FFF2-40B4-BE49-F238E27FC236}">
                  <a16:creationId xmlns:a16="http://schemas.microsoft.com/office/drawing/2014/main" id="{E794C9D6-4A55-42C2-8225-8EF6ED27813B}"/>
                </a:ext>
              </a:extLst>
            </p:cNvPr>
            <p:cNvGrpSpPr/>
            <p:nvPr/>
          </p:nvGrpSpPr>
          <p:grpSpPr>
            <a:xfrm>
              <a:off x="3546469" y="1545446"/>
              <a:ext cx="3549080" cy="842922"/>
              <a:chOff x="3599131" y="1545446"/>
              <a:chExt cx="3549080" cy="842922"/>
            </a:xfrm>
          </p:grpSpPr>
          <p:sp>
            <p:nvSpPr>
              <p:cNvPr id="118" name="线条">
                <a:extLst>
                  <a:ext uri="{FF2B5EF4-FFF2-40B4-BE49-F238E27FC236}">
                    <a16:creationId xmlns:a16="http://schemas.microsoft.com/office/drawing/2014/main" id="{EC1C469A-5DAE-4CC8-ABC6-3EA9DC076FCC}"/>
                  </a:ext>
                </a:extLst>
              </p:cNvPr>
              <p:cNvSpPr/>
              <p:nvPr/>
            </p:nvSpPr>
            <p:spPr>
              <a:xfrm flipV="1">
                <a:off x="5681858" y="2183685"/>
                <a:ext cx="1" cy="152980"/>
              </a:xfrm>
              <a:prstGeom prst="line">
                <a:avLst/>
              </a:prstGeom>
              <a:ln w="3175">
                <a:solidFill>
                  <a:srgbClr val="FFFFFF"/>
                </a:solidFill>
                <a:miter/>
              </a:ln>
            </p:spPr>
            <p:txBody>
              <a:bodyPr lIns="29209" tIns="29209" rIns="29209" bIns="29209"/>
              <a:lstStyle/>
              <a:p>
                <a:pPr marL="0" marR="0" lvl="0" indent="0" algn="ctr" defTabSz="825500" eaLnBrk="1" fontAlgn="auto" latinLnBrk="0" hangingPunct="0">
                  <a:lnSpc>
                    <a:spcPct val="100000"/>
                  </a:lnSpc>
                  <a:spcBef>
                    <a:spcPts val="0"/>
                  </a:spcBef>
                  <a:spcAft>
                    <a:spcPts val="0"/>
                  </a:spcAft>
                  <a:buClrTx/>
                  <a:buSzTx/>
                  <a:buFontTx/>
                  <a:buNone/>
                  <a:tabLst/>
                  <a:defRPr/>
                </a:pPr>
                <a:endParaRPr kumimoji="0" sz="11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cs typeface="Arial" panose="020B0604020202090204"/>
                  <a:sym typeface="Arial" panose="020B0604020202090204"/>
                </a:endParaRPr>
              </a:p>
            </p:txBody>
          </p:sp>
          <p:grpSp>
            <p:nvGrpSpPr>
              <p:cNvPr id="119" name="组合 118">
                <a:extLst>
                  <a:ext uri="{FF2B5EF4-FFF2-40B4-BE49-F238E27FC236}">
                    <a16:creationId xmlns:a16="http://schemas.microsoft.com/office/drawing/2014/main" id="{56BABBCC-7CF2-4FCA-BBC4-FCF6F4F7DD47}"/>
                  </a:ext>
                </a:extLst>
              </p:cNvPr>
              <p:cNvGrpSpPr/>
              <p:nvPr/>
            </p:nvGrpSpPr>
            <p:grpSpPr>
              <a:xfrm>
                <a:off x="6484239" y="1545481"/>
                <a:ext cx="663972" cy="669542"/>
                <a:chOff x="7262545" y="1623759"/>
                <a:chExt cx="696101" cy="659888"/>
              </a:xfrm>
            </p:grpSpPr>
            <p:sp>
              <p:nvSpPr>
                <p:cNvPr id="174" name="网络">
                  <a:extLst>
                    <a:ext uri="{FF2B5EF4-FFF2-40B4-BE49-F238E27FC236}">
                      <a16:creationId xmlns:a16="http://schemas.microsoft.com/office/drawing/2014/main" id="{99714CA1-17B2-46C1-AD06-8F2497688D20}"/>
                    </a:ext>
                  </a:extLst>
                </p:cNvPr>
                <p:cNvSpPr txBox="1"/>
                <p:nvPr/>
              </p:nvSpPr>
              <p:spPr>
                <a:xfrm>
                  <a:off x="7262545" y="2146582"/>
                  <a:ext cx="696101" cy="137065"/>
                </a:xfrm>
                <a:prstGeom prst="rect">
                  <a:avLst/>
                </a:prstGeom>
                <a:ln w="12700">
                  <a:miter lim="400000"/>
                </a:ln>
              </p:spPr>
              <p:txBody>
                <a:bodyPr wrap="square" lIns="0" tIns="0" rIns="0" bIns="0">
                  <a:spAutoFit/>
                </a:bodyPr>
                <a:lstStyle>
                  <a:lvl1pPr>
                    <a:defRPr sz="700">
                      <a:solidFill>
                        <a:srgbClr val="FFFFFF"/>
                      </a:solidFill>
                      <a:latin typeface="FZLanTingHeiS-R-GB" panose="02000000000000000000" charset="-122"/>
                      <a:ea typeface="FZLanTingHeiS-R-GB" panose="02000000000000000000" charset="-122"/>
                      <a:cs typeface="FZLanTingHeiS-R-GB" panose="02000000000000000000" charset="-122"/>
                      <a:sym typeface="FZLanTingHeiS-R-GB" panose="02000000000000000000" charset="-122"/>
                    </a:defRPr>
                  </a:lvl1p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1D1D1A"/>
                      </a:solidFill>
                      <a:effectLst/>
                      <a:uLnTx/>
                      <a:uFillTx/>
                      <a:latin typeface="微软雅黑" panose="020B0703020204020201" pitchFamily="34" charset="-122"/>
                      <a:ea typeface="微软雅黑" panose="020B0703020204020201" pitchFamily="34" charset="-122"/>
                      <a:sym typeface="FZLanTingHeiS-R-GB" panose="02000000000000000000" charset="-122"/>
                    </a:rPr>
                    <a:t>智慧能源</a:t>
                  </a:r>
                </a:p>
              </p:txBody>
            </p:sp>
            <p:grpSp>
              <p:nvGrpSpPr>
                <p:cNvPr id="175" name="组合 174">
                  <a:extLst>
                    <a:ext uri="{FF2B5EF4-FFF2-40B4-BE49-F238E27FC236}">
                      <a16:creationId xmlns:a16="http://schemas.microsoft.com/office/drawing/2014/main" id="{9CF0C641-D7C0-4060-B1A2-C453A1A649E4}"/>
                    </a:ext>
                  </a:extLst>
                </p:cNvPr>
                <p:cNvGrpSpPr/>
                <p:nvPr/>
              </p:nvGrpSpPr>
              <p:grpSpPr>
                <a:xfrm>
                  <a:off x="7357342" y="1623759"/>
                  <a:ext cx="480966" cy="480966"/>
                  <a:chOff x="6193264" y="1181526"/>
                  <a:chExt cx="480966" cy="480966"/>
                </a:xfrm>
              </p:grpSpPr>
              <p:sp>
                <p:nvSpPr>
                  <p:cNvPr id="176" name="椭圆 175">
                    <a:extLst>
                      <a:ext uri="{FF2B5EF4-FFF2-40B4-BE49-F238E27FC236}">
                        <a16:creationId xmlns:a16="http://schemas.microsoft.com/office/drawing/2014/main" id="{136F7C0D-BA7B-4110-8EF4-3D6D7C5F5377}"/>
                      </a:ext>
                    </a:extLst>
                  </p:cNvPr>
                  <p:cNvSpPr>
                    <a:spLocks noChangeAspect="1"/>
                  </p:cNvSpPr>
                  <p:nvPr/>
                </p:nvSpPr>
                <p:spPr>
                  <a:xfrm>
                    <a:off x="6193264" y="1181526"/>
                    <a:ext cx="480966" cy="480966"/>
                  </a:xfrm>
                  <a:prstGeom prst="ellipse">
                    <a:avLst/>
                  </a:prstGeom>
                  <a:gradFill>
                    <a:gsLst>
                      <a:gs pos="0">
                        <a:srgbClr val="FFFFFF"/>
                      </a:gs>
                      <a:gs pos="100000">
                        <a:srgbClr val="FFFFFF">
                          <a:lumMod val="85000"/>
                        </a:srgbClr>
                      </a:gs>
                    </a:gsLst>
                    <a:lin ang="5400000" scaled="1"/>
                  </a:gradFill>
                  <a:ln w="3175" cap="flat" cmpd="sng" algn="ctr">
                    <a:gradFill>
                      <a:gsLst>
                        <a:gs pos="0">
                          <a:srgbClr val="DDDDDD"/>
                        </a:gs>
                        <a:gs pos="100000">
                          <a:srgbClr val="FFFFFF"/>
                        </a:gs>
                      </a:gsLst>
                      <a:lin ang="5400000" scaled="1"/>
                    </a:gradFill>
                    <a:prstDash val="solid"/>
                    <a:miter lim="800000"/>
                  </a:ln>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tabLst/>
                      <a:defRPr/>
                    </a:pPr>
                    <a:endParaRPr kumimoji="0" lang="zh-CN" altLang="en-US" sz="700" b="0" i="0" u="none" strike="noStrike" kern="0" cap="none" spc="0" normalizeH="0" baseline="0" noProof="0">
                      <a:ln>
                        <a:noFill/>
                      </a:ln>
                      <a:solidFill>
                        <a:srgbClr val="231815"/>
                      </a:solidFill>
                      <a:effectLst/>
                      <a:uLnTx/>
                      <a:uFillTx/>
                      <a:latin typeface="微软雅黑" panose="020B0703020204020201" pitchFamily="34" charset="-122"/>
                      <a:ea typeface="微软雅黑" panose="020B0703020204020201" pitchFamily="34" charset="-122"/>
                    </a:endParaRPr>
                  </a:p>
                </p:txBody>
              </p:sp>
              <p:pic>
                <p:nvPicPr>
                  <p:cNvPr id="177" name="图片 176">
                    <a:extLst>
                      <a:ext uri="{FF2B5EF4-FFF2-40B4-BE49-F238E27FC236}">
                        <a16:creationId xmlns:a16="http://schemas.microsoft.com/office/drawing/2014/main" id="{346F126A-D343-4533-9897-05B75EFE8B99}"/>
                      </a:ext>
                    </a:extLst>
                  </p:cNvPr>
                  <p:cNvPicPr>
                    <a:picLocks noChangeAspect="1"/>
                  </p:cNvPicPr>
                  <p:nvPr/>
                </p:nvPicPr>
                <p:blipFill>
                  <a:blip r:embed="rId8" cstate="print">
                    <a:duotone>
                      <a:srgbClr val="C9C9C9">
                        <a:shade val="45000"/>
                        <a:satMod val="135000"/>
                      </a:srgbClr>
                      <a:prstClr val="white"/>
                    </a:duotone>
                    <a:extLst>
                      <a:ext uri="{BEBA8EAE-BF5A-486C-A8C5-ECC9F3942E4B}">
                        <a14:imgProps xmlns:a14="http://schemas.microsoft.com/office/drawing/2010/main">
                          <a14:imgLayer r:embed="rId9">
                            <a14:imgEffect>
                              <a14:brightnessContrast contrast="20000"/>
                            </a14:imgEffect>
                          </a14:imgLayer>
                        </a14:imgProps>
                      </a:ext>
                    </a:extLst>
                  </a:blip>
                  <a:stretch>
                    <a:fillRect/>
                  </a:stretch>
                </p:blipFill>
                <p:spPr>
                  <a:xfrm>
                    <a:off x="6289108" y="1272225"/>
                    <a:ext cx="288580" cy="255279"/>
                  </a:xfrm>
                  <a:prstGeom prst="rect">
                    <a:avLst/>
                  </a:prstGeom>
                </p:spPr>
              </p:pic>
            </p:grpSp>
          </p:grpSp>
          <p:sp>
            <p:nvSpPr>
              <p:cNvPr id="120" name="线条">
                <a:extLst>
                  <a:ext uri="{FF2B5EF4-FFF2-40B4-BE49-F238E27FC236}">
                    <a16:creationId xmlns:a16="http://schemas.microsoft.com/office/drawing/2014/main" id="{10DA6180-3597-4348-93B9-6E4CBEC6D5C3}"/>
                  </a:ext>
                </a:extLst>
              </p:cNvPr>
              <p:cNvSpPr/>
              <p:nvPr/>
            </p:nvSpPr>
            <p:spPr>
              <a:xfrm flipV="1">
                <a:off x="4865763" y="2107195"/>
                <a:ext cx="1" cy="152980"/>
              </a:xfrm>
              <a:prstGeom prst="line">
                <a:avLst/>
              </a:prstGeom>
              <a:ln w="3175">
                <a:solidFill>
                  <a:srgbClr val="FFFFFF"/>
                </a:solidFill>
                <a:miter/>
              </a:ln>
            </p:spPr>
            <p:txBody>
              <a:bodyPr lIns="29209" tIns="29209" rIns="29209" bIns="29209"/>
              <a:lstStyle/>
              <a:p>
                <a:pPr marL="0" marR="0" lvl="0" indent="0" algn="ctr" defTabSz="825500" eaLnBrk="1" fontAlgn="auto" latinLnBrk="0" hangingPunct="0">
                  <a:lnSpc>
                    <a:spcPct val="100000"/>
                  </a:lnSpc>
                  <a:spcBef>
                    <a:spcPts val="0"/>
                  </a:spcBef>
                  <a:spcAft>
                    <a:spcPts val="0"/>
                  </a:spcAft>
                  <a:buClrTx/>
                  <a:buSzTx/>
                  <a:buFontTx/>
                  <a:buNone/>
                  <a:tabLst/>
                  <a:defRPr/>
                </a:pPr>
                <a:endParaRPr kumimoji="0" sz="11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cs typeface="Arial" panose="020B0604020202090204"/>
                  <a:sym typeface="Arial" panose="020B0604020202090204"/>
                </a:endParaRPr>
              </a:p>
            </p:txBody>
          </p:sp>
          <p:grpSp>
            <p:nvGrpSpPr>
              <p:cNvPr id="121" name="组合 120">
                <a:extLst>
                  <a:ext uri="{FF2B5EF4-FFF2-40B4-BE49-F238E27FC236}">
                    <a16:creationId xmlns:a16="http://schemas.microsoft.com/office/drawing/2014/main" id="{8D97337C-279C-4B1E-9233-2D06CE155006}"/>
                  </a:ext>
                </a:extLst>
              </p:cNvPr>
              <p:cNvGrpSpPr/>
              <p:nvPr/>
            </p:nvGrpSpPr>
            <p:grpSpPr>
              <a:xfrm>
                <a:off x="4320408" y="1638409"/>
                <a:ext cx="663972" cy="669542"/>
                <a:chOff x="5038288" y="1715347"/>
                <a:chExt cx="696101" cy="659888"/>
              </a:xfrm>
            </p:grpSpPr>
            <p:sp>
              <p:nvSpPr>
                <p:cNvPr id="154" name="企业">
                  <a:extLst>
                    <a:ext uri="{FF2B5EF4-FFF2-40B4-BE49-F238E27FC236}">
                      <a16:creationId xmlns:a16="http://schemas.microsoft.com/office/drawing/2014/main" id="{6023A01D-59C3-4FC5-8520-3E92E260AB38}"/>
                    </a:ext>
                  </a:extLst>
                </p:cNvPr>
                <p:cNvSpPr txBox="1"/>
                <p:nvPr/>
              </p:nvSpPr>
              <p:spPr>
                <a:xfrm>
                  <a:off x="5038288" y="2238170"/>
                  <a:ext cx="696101" cy="137065"/>
                </a:xfrm>
                <a:prstGeom prst="rect">
                  <a:avLst/>
                </a:prstGeom>
                <a:ln w="12700">
                  <a:miter lim="400000"/>
                </a:ln>
              </p:spPr>
              <p:txBody>
                <a:bodyPr wrap="square" lIns="0" tIns="0" rIns="0" bIns="0">
                  <a:spAutoFit/>
                </a:bodyPr>
                <a:lstStyle>
                  <a:lvl1pPr>
                    <a:defRPr sz="700">
                      <a:solidFill>
                        <a:srgbClr val="FFFFFF"/>
                      </a:solidFill>
                      <a:latin typeface="FZLanTingHeiS-R-GB" panose="02000000000000000000" charset="-122"/>
                      <a:ea typeface="FZLanTingHeiS-R-GB" panose="02000000000000000000" charset="-122"/>
                      <a:cs typeface="FZLanTingHeiS-R-GB" panose="02000000000000000000" charset="-122"/>
                      <a:sym typeface="FZLanTingHeiS-R-GB" panose="02000000000000000000" charset="-122"/>
                    </a:defRPr>
                  </a:lvl1p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1D1D1A"/>
                      </a:solidFill>
                      <a:effectLst/>
                      <a:uLnTx/>
                      <a:uFillTx/>
                      <a:latin typeface="微软雅黑" panose="020B0703020204020201" pitchFamily="34" charset="-122"/>
                      <a:ea typeface="微软雅黑" panose="020B0703020204020201" pitchFamily="34" charset="-122"/>
                      <a:sym typeface="FZLanTingHeiS-R-GB" panose="02000000000000000000" charset="-122"/>
                    </a:rPr>
                    <a:t>智慧政务</a:t>
                  </a:r>
                </a:p>
              </p:txBody>
            </p:sp>
            <p:grpSp>
              <p:nvGrpSpPr>
                <p:cNvPr id="155" name="组合 154">
                  <a:extLst>
                    <a:ext uri="{FF2B5EF4-FFF2-40B4-BE49-F238E27FC236}">
                      <a16:creationId xmlns:a16="http://schemas.microsoft.com/office/drawing/2014/main" id="{DBEEFEB9-0F8D-4BFB-A318-36DADD5FA7FF}"/>
                    </a:ext>
                  </a:extLst>
                </p:cNvPr>
                <p:cNvGrpSpPr/>
                <p:nvPr/>
              </p:nvGrpSpPr>
              <p:grpSpPr>
                <a:xfrm>
                  <a:off x="5160748" y="1715347"/>
                  <a:ext cx="480966" cy="480966"/>
                  <a:chOff x="4806014" y="1140804"/>
                  <a:chExt cx="480966" cy="480966"/>
                </a:xfrm>
              </p:grpSpPr>
              <p:sp>
                <p:nvSpPr>
                  <p:cNvPr id="156" name="椭圆 155">
                    <a:extLst>
                      <a:ext uri="{FF2B5EF4-FFF2-40B4-BE49-F238E27FC236}">
                        <a16:creationId xmlns:a16="http://schemas.microsoft.com/office/drawing/2014/main" id="{92191A90-BF9E-4A85-8346-357E9571C335}"/>
                      </a:ext>
                    </a:extLst>
                  </p:cNvPr>
                  <p:cNvSpPr>
                    <a:spLocks noChangeAspect="1"/>
                  </p:cNvSpPr>
                  <p:nvPr/>
                </p:nvSpPr>
                <p:spPr>
                  <a:xfrm>
                    <a:off x="4806014" y="1140804"/>
                    <a:ext cx="480966" cy="480966"/>
                  </a:xfrm>
                  <a:prstGeom prst="ellipse">
                    <a:avLst/>
                  </a:prstGeom>
                  <a:gradFill>
                    <a:gsLst>
                      <a:gs pos="0">
                        <a:srgbClr val="FFFFFF"/>
                      </a:gs>
                      <a:gs pos="100000">
                        <a:srgbClr val="FFFFFF">
                          <a:lumMod val="85000"/>
                        </a:srgbClr>
                      </a:gs>
                    </a:gsLst>
                    <a:lin ang="5400000" scaled="1"/>
                  </a:gradFill>
                  <a:ln w="3175" cap="flat" cmpd="sng" algn="ctr">
                    <a:gradFill>
                      <a:gsLst>
                        <a:gs pos="0">
                          <a:srgbClr val="DDDDDD"/>
                        </a:gs>
                        <a:gs pos="100000">
                          <a:srgbClr val="FFFFFF"/>
                        </a:gs>
                      </a:gsLst>
                      <a:lin ang="5400000" scaled="1"/>
                    </a:gradFill>
                    <a:prstDash val="solid"/>
                    <a:miter lim="800000"/>
                  </a:ln>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tabLst/>
                      <a:defRPr/>
                    </a:pPr>
                    <a:endParaRPr kumimoji="0" lang="zh-CN" altLang="en-US" sz="700" b="0" i="0" u="none" strike="noStrike" kern="0" cap="none" spc="0" normalizeH="0" baseline="0" noProof="0">
                      <a:ln>
                        <a:noFill/>
                      </a:ln>
                      <a:solidFill>
                        <a:srgbClr val="231815"/>
                      </a:solidFill>
                      <a:effectLst/>
                      <a:uLnTx/>
                      <a:uFillTx/>
                      <a:latin typeface="微软雅黑" panose="020B0703020204020201" pitchFamily="34" charset="-122"/>
                      <a:ea typeface="微软雅黑" panose="020B0703020204020201" pitchFamily="34" charset="-122"/>
                    </a:endParaRPr>
                  </a:p>
                </p:txBody>
              </p:sp>
              <p:grpSp>
                <p:nvGrpSpPr>
                  <p:cNvPr id="157" name="组合 5">
                    <a:extLst>
                      <a:ext uri="{FF2B5EF4-FFF2-40B4-BE49-F238E27FC236}">
                        <a16:creationId xmlns:a16="http://schemas.microsoft.com/office/drawing/2014/main" id="{3788922B-FE85-44F1-90A5-7088507D85AB}"/>
                      </a:ext>
                    </a:extLst>
                  </p:cNvPr>
                  <p:cNvGrpSpPr>
                    <a:grpSpLocks noChangeAspect="1"/>
                  </p:cNvGrpSpPr>
                  <p:nvPr/>
                </p:nvGrpSpPr>
                <p:grpSpPr bwMode="auto">
                  <a:xfrm>
                    <a:off x="4887711" y="1258633"/>
                    <a:ext cx="326671" cy="240893"/>
                    <a:chOff x="5772240" y="2419347"/>
                    <a:chExt cx="506297" cy="366629"/>
                  </a:xfrm>
                  <a:solidFill>
                    <a:srgbClr val="FFFFFF">
                      <a:lumMod val="65000"/>
                    </a:srgbClr>
                  </a:solidFill>
                </p:grpSpPr>
                <p:sp>
                  <p:nvSpPr>
                    <p:cNvPr id="158" name="Freeform 805">
                      <a:extLst>
                        <a:ext uri="{FF2B5EF4-FFF2-40B4-BE49-F238E27FC236}">
                          <a16:creationId xmlns:a16="http://schemas.microsoft.com/office/drawing/2014/main" id="{7E9DCCB2-3E80-41D3-A401-9A91A6E08CBF}"/>
                        </a:ext>
                      </a:extLst>
                    </p:cNvPr>
                    <p:cNvSpPr/>
                    <p:nvPr/>
                  </p:nvSpPr>
                  <p:spPr bwMode="auto">
                    <a:xfrm>
                      <a:off x="5772240" y="2753968"/>
                      <a:ext cx="290976" cy="20369"/>
                    </a:xfrm>
                    <a:custGeom>
                      <a:avLst/>
                      <a:gdLst>
                        <a:gd name="T0" fmla="*/ 2147483646 w 905"/>
                        <a:gd name="T1" fmla="*/ 2147483646 h 66"/>
                        <a:gd name="T2" fmla="*/ 2147483646 w 905"/>
                        <a:gd name="T3" fmla="*/ 2147483646 h 66"/>
                        <a:gd name="T4" fmla="*/ 2147483646 w 905"/>
                        <a:gd name="T5" fmla="*/ 2147483646 h 66"/>
                        <a:gd name="T6" fmla="*/ 0 w 905"/>
                        <a:gd name="T7" fmla="*/ 2147483646 h 66"/>
                        <a:gd name="T8" fmla="*/ 2147483646 w 905"/>
                        <a:gd name="T9" fmla="*/ 0 h 66"/>
                        <a:gd name="T10" fmla="*/ 2147483646 w 905"/>
                        <a:gd name="T11" fmla="*/ 0 h 66"/>
                        <a:gd name="T12" fmla="*/ 2147483646 w 905"/>
                        <a:gd name="T13" fmla="*/ 2147483646 h 66"/>
                        <a:gd name="T14" fmla="*/ 2147483646 w 905"/>
                        <a:gd name="T15" fmla="*/ 2147483646 h 6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905" h="66">
                          <a:moveTo>
                            <a:pt x="872" y="66"/>
                          </a:moveTo>
                          <a:lnTo>
                            <a:pt x="872" y="66"/>
                          </a:lnTo>
                          <a:lnTo>
                            <a:pt x="34" y="66"/>
                          </a:lnTo>
                          <a:cubicBezTo>
                            <a:pt x="15" y="66"/>
                            <a:pt x="0" y="51"/>
                            <a:pt x="0" y="33"/>
                          </a:cubicBezTo>
                          <a:cubicBezTo>
                            <a:pt x="0" y="15"/>
                            <a:pt x="15" y="0"/>
                            <a:pt x="34" y="0"/>
                          </a:cubicBezTo>
                          <a:lnTo>
                            <a:pt x="872" y="0"/>
                          </a:lnTo>
                          <a:cubicBezTo>
                            <a:pt x="890" y="0"/>
                            <a:pt x="905" y="15"/>
                            <a:pt x="905" y="33"/>
                          </a:cubicBezTo>
                          <a:cubicBezTo>
                            <a:pt x="905" y="51"/>
                            <a:pt x="890" y="66"/>
                            <a:pt x="872" y="66"/>
                          </a:cubicBez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59" name="Freeform 806">
                      <a:extLst>
                        <a:ext uri="{FF2B5EF4-FFF2-40B4-BE49-F238E27FC236}">
                          <a16:creationId xmlns:a16="http://schemas.microsoft.com/office/drawing/2014/main" id="{2529EDE3-1433-4942-BA62-F8BB87516DB6}"/>
                        </a:ext>
                      </a:extLst>
                    </p:cNvPr>
                    <p:cNvSpPr/>
                    <p:nvPr/>
                  </p:nvSpPr>
                  <p:spPr bwMode="auto">
                    <a:xfrm>
                      <a:off x="5772240" y="2419347"/>
                      <a:ext cx="506297" cy="352081"/>
                    </a:xfrm>
                    <a:custGeom>
                      <a:avLst/>
                      <a:gdLst>
                        <a:gd name="T0" fmla="*/ 2147483646 w 1578"/>
                        <a:gd name="T1" fmla="*/ 2147483646 h 1100"/>
                        <a:gd name="T2" fmla="*/ 2147483646 w 1578"/>
                        <a:gd name="T3" fmla="*/ 2147483646 h 1100"/>
                        <a:gd name="T4" fmla="*/ 2147483646 w 1578"/>
                        <a:gd name="T5" fmla="*/ 2147483646 h 1100"/>
                        <a:gd name="T6" fmla="*/ 2147483646 w 1578"/>
                        <a:gd name="T7" fmla="*/ 2147483646 h 1100"/>
                        <a:gd name="T8" fmla="*/ 2147483646 w 1578"/>
                        <a:gd name="T9" fmla="*/ 2147483646 h 1100"/>
                        <a:gd name="T10" fmla="*/ 2147483646 w 1578"/>
                        <a:gd name="T11" fmla="*/ 2147483646 h 1100"/>
                        <a:gd name="T12" fmla="*/ 2147483646 w 1578"/>
                        <a:gd name="T13" fmla="*/ 2147483646 h 1100"/>
                        <a:gd name="T14" fmla="*/ 2147483646 w 1578"/>
                        <a:gd name="T15" fmla="*/ 2147483646 h 1100"/>
                        <a:gd name="T16" fmla="*/ 2147483646 w 1578"/>
                        <a:gd name="T17" fmla="*/ 2147483646 h 1100"/>
                        <a:gd name="T18" fmla="*/ 2147483646 w 1578"/>
                        <a:gd name="T19" fmla="*/ 2147483646 h 1100"/>
                        <a:gd name="T20" fmla="*/ 2147483646 w 1578"/>
                        <a:gd name="T21" fmla="*/ 2147483646 h 1100"/>
                        <a:gd name="T22" fmla="*/ 2147483646 w 1578"/>
                        <a:gd name="T23" fmla="*/ 2147483646 h 1100"/>
                        <a:gd name="T24" fmla="*/ 2147483646 w 1578"/>
                        <a:gd name="T25" fmla="*/ 2147483646 h 1100"/>
                        <a:gd name="T26" fmla="*/ 2147483646 w 1578"/>
                        <a:gd name="T27" fmla="*/ 2147483646 h 1100"/>
                        <a:gd name="T28" fmla="*/ 2147483646 w 1578"/>
                        <a:gd name="T29" fmla="*/ 2147483646 h 1100"/>
                        <a:gd name="T30" fmla="*/ 2147483646 w 1578"/>
                        <a:gd name="T31" fmla="*/ 2147483646 h 1100"/>
                        <a:gd name="T32" fmla="*/ 2147483646 w 1578"/>
                        <a:gd name="T33" fmla="*/ 2147483646 h 1100"/>
                        <a:gd name="T34" fmla="*/ 2147483646 w 1578"/>
                        <a:gd name="T35" fmla="*/ 2147483646 h 1100"/>
                        <a:gd name="T36" fmla="*/ 2147483646 w 1578"/>
                        <a:gd name="T37" fmla="*/ 2147483646 h 1100"/>
                        <a:gd name="T38" fmla="*/ 2147483646 w 1578"/>
                        <a:gd name="T39" fmla="*/ 2147483646 h 1100"/>
                        <a:gd name="T40" fmla="*/ 2147483646 w 1578"/>
                        <a:gd name="T41" fmla="*/ 2147483646 h 1100"/>
                        <a:gd name="T42" fmla="*/ 2147483646 w 1578"/>
                        <a:gd name="T43" fmla="*/ 2147483646 h 1100"/>
                        <a:gd name="T44" fmla="*/ 2147483646 w 1578"/>
                        <a:gd name="T45" fmla="*/ 2147483646 h 1100"/>
                        <a:gd name="T46" fmla="*/ 2147483646 w 1578"/>
                        <a:gd name="T47" fmla="*/ 2147483646 h 1100"/>
                        <a:gd name="T48" fmla="*/ 2147483646 w 1578"/>
                        <a:gd name="T49" fmla="*/ 2147483646 h 1100"/>
                        <a:gd name="T50" fmla="*/ 2147483646 w 1578"/>
                        <a:gd name="T51" fmla="*/ 2147483646 h 1100"/>
                        <a:gd name="T52" fmla="*/ 2147483646 w 1578"/>
                        <a:gd name="T53" fmla="*/ 2147483646 h 1100"/>
                        <a:gd name="T54" fmla="*/ 2147483646 w 1578"/>
                        <a:gd name="T55" fmla="*/ 2147483646 h 1100"/>
                        <a:gd name="T56" fmla="*/ 2147483646 w 1578"/>
                        <a:gd name="T57" fmla="*/ 2147483646 h 1100"/>
                        <a:gd name="T58" fmla="*/ 2147483646 w 1578"/>
                        <a:gd name="T59" fmla="*/ 2147483646 h 1100"/>
                        <a:gd name="T60" fmla="*/ 2147483646 w 1578"/>
                        <a:gd name="T61" fmla="*/ 2147483646 h 1100"/>
                        <a:gd name="T62" fmla="*/ 2147483646 w 1578"/>
                        <a:gd name="T63" fmla="*/ 2147483646 h 1100"/>
                        <a:gd name="T64" fmla="*/ 2147483646 w 1578"/>
                        <a:gd name="T65" fmla="*/ 2147483646 h 1100"/>
                        <a:gd name="T66" fmla="*/ 2147483646 w 1578"/>
                        <a:gd name="T67" fmla="*/ 2147483646 h 1100"/>
                        <a:gd name="T68" fmla="*/ 2147483646 w 1578"/>
                        <a:gd name="T69" fmla="*/ 2147483646 h 1100"/>
                        <a:gd name="T70" fmla="*/ 2147483646 w 1578"/>
                        <a:gd name="T71" fmla="*/ 2147483646 h 1100"/>
                        <a:gd name="T72" fmla="*/ 2147483646 w 1578"/>
                        <a:gd name="T73" fmla="*/ 2147483646 h 1100"/>
                        <a:gd name="T74" fmla="*/ 2147483646 w 1578"/>
                        <a:gd name="T75" fmla="*/ 2147483646 h 1100"/>
                        <a:gd name="T76" fmla="*/ 2147483646 w 1578"/>
                        <a:gd name="T77" fmla="*/ 2147483646 h 1100"/>
                        <a:gd name="T78" fmla="*/ 2147483646 w 1578"/>
                        <a:gd name="T79" fmla="*/ 2147483646 h 1100"/>
                        <a:gd name="T80" fmla="*/ 2147483646 w 1578"/>
                        <a:gd name="T81" fmla="*/ 2147483646 h 1100"/>
                        <a:gd name="T82" fmla="*/ 2147483646 w 1578"/>
                        <a:gd name="T83" fmla="*/ 2147483646 h 1100"/>
                        <a:gd name="T84" fmla="*/ 2147483646 w 1578"/>
                        <a:gd name="T85" fmla="*/ 2147483646 h 1100"/>
                        <a:gd name="T86" fmla="*/ 2147483646 w 1578"/>
                        <a:gd name="T87" fmla="*/ 2147483646 h 1100"/>
                        <a:gd name="T88" fmla="*/ 2147483646 w 1578"/>
                        <a:gd name="T89" fmla="*/ 2147483646 h 1100"/>
                        <a:gd name="T90" fmla="*/ 2147483646 w 1578"/>
                        <a:gd name="T91" fmla="*/ 0 h 1100"/>
                        <a:gd name="T92" fmla="*/ 2147483646 w 1578"/>
                        <a:gd name="T93" fmla="*/ 0 h 1100"/>
                        <a:gd name="T94" fmla="*/ 2147483646 w 1578"/>
                        <a:gd name="T95" fmla="*/ 2147483646 h 1100"/>
                        <a:gd name="T96" fmla="*/ 2147483646 w 1578"/>
                        <a:gd name="T97" fmla="*/ 2147483646 h 1100"/>
                        <a:gd name="T98" fmla="*/ 2147483646 w 1578"/>
                        <a:gd name="T99" fmla="*/ 2147483646 h 1100"/>
                        <a:gd name="T100" fmla="*/ 2147483646 w 1578"/>
                        <a:gd name="T101" fmla="*/ 2147483646 h 110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578" h="1100">
                          <a:moveTo>
                            <a:pt x="1578" y="1100"/>
                          </a:moveTo>
                          <a:lnTo>
                            <a:pt x="1578" y="1100"/>
                          </a:lnTo>
                          <a:lnTo>
                            <a:pt x="1221" y="1100"/>
                          </a:lnTo>
                          <a:cubicBezTo>
                            <a:pt x="1202" y="1100"/>
                            <a:pt x="1187" y="1085"/>
                            <a:pt x="1187" y="1067"/>
                          </a:cubicBezTo>
                          <a:cubicBezTo>
                            <a:pt x="1187" y="1049"/>
                            <a:pt x="1202" y="1034"/>
                            <a:pt x="1221" y="1034"/>
                          </a:cubicBezTo>
                          <a:lnTo>
                            <a:pt x="1499" y="1034"/>
                          </a:lnTo>
                          <a:lnTo>
                            <a:pt x="1433" y="908"/>
                          </a:lnTo>
                          <a:lnTo>
                            <a:pt x="1341" y="908"/>
                          </a:lnTo>
                          <a:lnTo>
                            <a:pt x="1341" y="67"/>
                          </a:lnTo>
                          <a:lnTo>
                            <a:pt x="1124" y="67"/>
                          </a:lnTo>
                          <a:lnTo>
                            <a:pt x="1124" y="908"/>
                          </a:lnTo>
                          <a:lnTo>
                            <a:pt x="927" y="908"/>
                          </a:lnTo>
                          <a:lnTo>
                            <a:pt x="927" y="550"/>
                          </a:lnTo>
                          <a:lnTo>
                            <a:pt x="871" y="550"/>
                          </a:lnTo>
                          <a:lnTo>
                            <a:pt x="871" y="488"/>
                          </a:lnTo>
                          <a:lnTo>
                            <a:pt x="706" y="541"/>
                          </a:lnTo>
                          <a:lnTo>
                            <a:pt x="706" y="914"/>
                          </a:lnTo>
                          <a:lnTo>
                            <a:pt x="511" y="914"/>
                          </a:lnTo>
                          <a:lnTo>
                            <a:pt x="511" y="260"/>
                          </a:lnTo>
                          <a:lnTo>
                            <a:pt x="436" y="260"/>
                          </a:lnTo>
                          <a:lnTo>
                            <a:pt x="436" y="132"/>
                          </a:lnTo>
                          <a:lnTo>
                            <a:pt x="316" y="176"/>
                          </a:lnTo>
                          <a:lnTo>
                            <a:pt x="316" y="260"/>
                          </a:lnTo>
                          <a:lnTo>
                            <a:pt x="191" y="260"/>
                          </a:lnTo>
                          <a:lnTo>
                            <a:pt x="191" y="908"/>
                          </a:lnTo>
                          <a:lnTo>
                            <a:pt x="124" y="908"/>
                          </a:lnTo>
                          <a:lnTo>
                            <a:pt x="69" y="1061"/>
                          </a:lnTo>
                          <a:cubicBezTo>
                            <a:pt x="63" y="1078"/>
                            <a:pt x="44" y="1087"/>
                            <a:pt x="27" y="1081"/>
                          </a:cubicBezTo>
                          <a:cubicBezTo>
                            <a:pt x="9" y="1075"/>
                            <a:pt x="0" y="1056"/>
                            <a:pt x="6" y="1039"/>
                          </a:cubicBezTo>
                          <a:lnTo>
                            <a:pt x="77" y="842"/>
                          </a:lnTo>
                          <a:lnTo>
                            <a:pt x="124" y="842"/>
                          </a:lnTo>
                          <a:lnTo>
                            <a:pt x="124" y="193"/>
                          </a:lnTo>
                          <a:lnTo>
                            <a:pt x="249" y="193"/>
                          </a:lnTo>
                          <a:lnTo>
                            <a:pt x="249" y="129"/>
                          </a:lnTo>
                          <a:lnTo>
                            <a:pt x="503" y="37"/>
                          </a:lnTo>
                          <a:lnTo>
                            <a:pt x="503" y="193"/>
                          </a:lnTo>
                          <a:lnTo>
                            <a:pt x="577" y="193"/>
                          </a:lnTo>
                          <a:lnTo>
                            <a:pt x="577" y="847"/>
                          </a:lnTo>
                          <a:lnTo>
                            <a:pt x="639" y="847"/>
                          </a:lnTo>
                          <a:lnTo>
                            <a:pt x="639" y="492"/>
                          </a:lnTo>
                          <a:lnTo>
                            <a:pt x="938" y="397"/>
                          </a:lnTo>
                          <a:lnTo>
                            <a:pt x="938" y="483"/>
                          </a:lnTo>
                          <a:lnTo>
                            <a:pt x="994" y="483"/>
                          </a:lnTo>
                          <a:lnTo>
                            <a:pt x="994" y="842"/>
                          </a:lnTo>
                          <a:lnTo>
                            <a:pt x="1057" y="842"/>
                          </a:lnTo>
                          <a:lnTo>
                            <a:pt x="1057" y="0"/>
                          </a:lnTo>
                          <a:lnTo>
                            <a:pt x="1408" y="0"/>
                          </a:lnTo>
                          <a:lnTo>
                            <a:pt x="1408" y="842"/>
                          </a:lnTo>
                          <a:lnTo>
                            <a:pt x="1474" y="842"/>
                          </a:lnTo>
                          <a:lnTo>
                            <a:pt x="1578" y="1042"/>
                          </a:lnTo>
                          <a:lnTo>
                            <a:pt x="1578" y="1100"/>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0" name="Freeform 807">
                      <a:extLst>
                        <a:ext uri="{FF2B5EF4-FFF2-40B4-BE49-F238E27FC236}">
                          <a16:creationId xmlns:a16="http://schemas.microsoft.com/office/drawing/2014/main" id="{BD5E001B-8282-4369-A2FA-DB11A339477E}"/>
                        </a:ext>
                      </a:extLst>
                    </p:cNvPr>
                    <p:cNvSpPr/>
                    <p:nvPr/>
                  </p:nvSpPr>
                  <p:spPr bwMode="auto">
                    <a:xfrm>
                      <a:off x="5856622" y="2550285"/>
                      <a:ext cx="20367" cy="20369"/>
                    </a:xfrm>
                    <a:custGeom>
                      <a:avLst/>
                      <a:gdLst>
                        <a:gd name="T0" fmla="*/ 2147483646 w 63"/>
                        <a:gd name="T1" fmla="*/ 2147483646 h 64"/>
                        <a:gd name="T2" fmla="*/ 2147483646 w 63"/>
                        <a:gd name="T3" fmla="*/ 2147483646 h 64"/>
                        <a:gd name="T4" fmla="*/ 0 w 63"/>
                        <a:gd name="T5" fmla="*/ 2147483646 h 64"/>
                        <a:gd name="T6" fmla="*/ 0 w 63"/>
                        <a:gd name="T7" fmla="*/ 0 h 64"/>
                        <a:gd name="T8" fmla="*/ 2147483646 w 63"/>
                        <a:gd name="T9" fmla="*/ 0 h 64"/>
                        <a:gd name="T10" fmla="*/ 2147483646 w 63"/>
                        <a:gd name="T11" fmla="*/ 2147483646 h 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3" h="64">
                          <a:moveTo>
                            <a:pt x="63" y="64"/>
                          </a:moveTo>
                          <a:lnTo>
                            <a:pt x="63" y="64"/>
                          </a:lnTo>
                          <a:lnTo>
                            <a:pt x="0" y="64"/>
                          </a:lnTo>
                          <a:lnTo>
                            <a:pt x="0" y="0"/>
                          </a:lnTo>
                          <a:lnTo>
                            <a:pt x="63" y="0"/>
                          </a:lnTo>
                          <a:lnTo>
                            <a:pt x="63" y="64"/>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1" name="Freeform 809">
                      <a:extLst>
                        <a:ext uri="{FF2B5EF4-FFF2-40B4-BE49-F238E27FC236}">
                          <a16:creationId xmlns:a16="http://schemas.microsoft.com/office/drawing/2014/main" id="{E2851A8F-7102-4C81-8271-03DCCDA01F9A}"/>
                        </a:ext>
                      </a:extLst>
                    </p:cNvPr>
                    <p:cNvSpPr/>
                    <p:nvPr/>
                  </p:nvSpPr>
                  <p:spPr bwMode="auto">
                    <a:xfrm>
                      <a:off x="5891541" y="2582293"/>
                      <a:ext cx="20367" cy="20369"/>
                    </a:xfrm>
                    <a:custGeom>
                      <a:avLst/>
                      <a:gdLst>
                        <a:gd name="T0" fmla="*/ 2147483646 w 64"/>
                        <a:gd name="T1" fmla="*/ 2147483646 h 64"/>
                        <a:gd name="T2" fmla="*/ 2147483646 w 64"/>
                        <a:gd name="T3" fmla="*/ 2147483646 h 64"/>
                        <a:gd name="T4" fmla="*/ 0 w 64"/>
                        <a:gd name="T5" fmla="*/ 2147483646 h 64"/>
                        <a:gd name="T6" fmla="*/ 0 w 64"/>
                        <a:gd name="T7" fmla="*/ 0 h 64"/>
                        <a:gd name="T8" fmla="*/ 2147483646 w 64"/>
                        <a:gd name="T9" fmla="*/ 0 h 64"/>
                        <a:gd name="T10" fmla="*/ 2147483646 w 64"/>
                        <a:gd name="T11" fmla="*/ 2147483646 h 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4" h="64">
                          <a:moveTo>
                            <a:pt x="64" y="64"/>
                          </a:moveTo>
                          <a:lnTo>
                            <a:pt x="64" y="64"/>
                          </a:lnTo>
                          <a:lnTo>
                            <a:pt x="0" y="64"/>
                          </a:lnTo>
                          <a:lnTo>
                            <a:pt x="0" y="0"/>
                          </a:lnTo>
                          <a:lnTo>
                            <a:pt x="64" y="0"/>
                          </a:lnTo>
                          <a:lnTo>
                            <a:pt x="64" y="64"/>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2" name="Freeform 810">
                      <a:extLst>
                        <a:ext uri="{FF2B5EF4-FFF2-40B4-BE49-F238E27FC236}">
                          <a16:creationId xmlns:a16="http://schemas.microsoft.com/office/drawing/2014/main" id="{7B7888B6-453C-4F4A-8061-0BA71D5F76E6}"/>
                        </a:ext>
                      </a:extLst>
                    </p:cNvPr>
                    <p:cNvSpPr/>
                    <p:nvPr/>
                  </p:nvSpPr>
                  <p:spPr bwMode="auto">
                    <a:xfrm>
                      <a:off x="5856624" y="2617210"/>
                      <a:ext cx="20367" cy="20369"/>
                    </a:xfrm>
                    <a:custGeom>
                      <a:avLst/>
                      <a:gdLst>
                        <a:gd name="T0" fmla="*/ 2147483646 w 63"/>
                        <a:gd name="T1" fmla="*/ 2147483646 h 64"/>
                        <a:gd name="T2" fmla="*/ 2147483646 w 63"/>
                        <a:gd name="T3" fmla="*/ 2147483646 h 64"/>
                        <a:gd name="T4" fmla="*/ 0 w 63"/>
                        <a:gd name="T5" fmla="*/ 2147483646 h 64"/>
                        <a:gd name="T6" fmla="*/ 0 w 63"/>
                        <a:gd name="T7" fmla="*/ 0 h 64"/>
                        <a:gd name="T8" fmla="*/ 2147483646 w 63"/>
                        <a:gd name="T9" fmla="*/ 0 h 64"/>
                        <a:gd name="T10" fmla="*/ 2147483646 w 63"/>
                        <a:gd name="T11" fmla="*/ 2147483646 h 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3" h="64">
                          <a:moveTo>
                            <a:pt x="63" y="64"/>
                          </a:moveTo>
                          <a:lnTo>
                            <a:pt x="63" y="64"/>
                          </a:lnTo>
                          <a:lnTo>
                            <a:pt x="0" y="64"/>
                          </a:lnTo>
                          <a:lnTo>
                            <a:pt x="0" y="0"/>
                          </a:lnTo>
                          <a:lnTo>
                            <a:pt x="63" y="0"/>
                          </a:lnTo>
                          <a:lnTo>
                            <a:pt x="63" y="64"/>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3" name="Freeform 811">
                      <a:extLst>
                        <a:ext uri="{FF2B5EF4-FFF2-40B4-BE49-F238E27FC236}">
                          <a16:creationId xmlns:a16="http://schemas.microsoft.com/office/drawing/2014/main" id="{81E1A89B-52B8-4257-A2B0-84F9D1994B17}"/>
                        </a:ext>
                      </a:extLst>
                    </p:cNvPr>
                    <p:cNvSpPr/>
                    <p:nvPr/>
                  </p:nvSpPr>
                  <p:spPr bwMode="auto">
                    <a:xfrm>
                      <a:off x="5891541" y="2649216"/>
                      <a:ext cx="20367" cy="20369"/>
                    </a:xfrm>
                    <a:custGeom>
                      <a:avLst/>
                      <a:gdLst>
                        <a:gd name="T0" fmla="*/ 2147483646 w 64"/>
                        <a:gd name="T1" fmla="*/ 2147483646 h 64"/>
                        <a:gd name="T2" fmla="*/ 2147483646 w 64"/>
                        <a:gd name="T3" fmla="*/ 2147483646 h 64"/>
                        <a:gd name="T4" fmla="*/ 0 w 64"/>
                        <a:gd name="T5" fmla="*/ 2147483646 h 64"/>
                        <a:gd name="T6" fmla="*/ 0 w 64"/>
                        <a:gd name="T7" fmla="*/ 0 h 64"/>
                        <a:gd name="T8" fmla="*/ 2147483646 w 64"/>
                        <a:gd name="T9" fmla="*/ 0 h 64"/>
                        <a:gd name="T10" fmla="*/ 2147483646 w 64"/>
                        <a:gd name="T11" fmla="*/ 2147483646 h 6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4" h="64">
                          <a:moveTo>
                            <a:pt x="64" y="64"/>
                          </a:moveTo>
                          <a:lnTo>
                            <a:pt x="64" y="64"/>
                          </a:lnTo>
                          <a:lnTo>
                            <a:pt x="0" y="64"/>
                          </a:lnTo>
                          <a:lnTo>
                            <a:pt x="0" y="0"/>
                          </a:lnTo>
                          <a:lnTo>
                            <a:pt x="64" y="0"/>
                          </a:lnTo>
                          <a:lnTo>
                            <a:pt x="64" y="64"/>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4" name="Freeform 812">
                      <a:extLst>
                        <a:ext uri="{FF2B5EF4-FFF2-40B4-BE49-F238E27FC236}">
                          <a16:creationId xmlns:a16="http://schemas.microsoft.com/office/drawing/2014/main" id="{52FE9893-5EBB-4B2E-97B6-69EB57CF2B58}"/>
                        </a:ext>
                      </a:extLst>
                    </p:cNvPr>
                    <p:cNvSpPr/>
                    <p:nvPr/>
                  </p:nvSpPr>
                  <p:spPr bwMode="auto">
                    <a:xfrm>
                      <a:off x="6010840" y="2617210"/>
                      <a:ext cx="8728" cy="17459"/>
                    </a:xfrm>
                    <a:custGeom>
                      <a:avLst/>
                      <a:gdLst>
                        <a:gd name="T0" fmla="*/ 2147483646 w 23"/>
                        <a:gd name="T1" fmla="*/ 2147483646 h 50"/>
                        <a:gd name="T2" fmla="*/ 2147483646 w 23"/>
                        <a:gd name="T3" fmla="*/ 2147483646 h 50"/>
                        <a:gd name="T4" fmla="*/ 0 w 23"/>
                        <a:gd name="T5" fmla="*/ 2147483646 h 50"/>
                        <a:gd name="T6" fmla="*/ 0 w 23"/>
                        <a:gd name="T7" fmla="*/ 0 h 50"/>
                        <a:gd name="T8" fmla="*/ 2147483646 w 23"/>
                        <a:gd name="T9" fmla="*/ 0 h 50"/>
                        <a:gd name="T10" fmla="*/ 2147483646 w 23"/>
                        <a:gd name="T11" fmla="*/ 2147483646 h 5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 h="50">
                          <a:moveTo>
                            <a:pt x="23" y="50"/>
                          </a:moveTo>
                          <a:lnTo>
                            <a:pt x="23" y="50"/>
                          </a:lnTo>
                          <a:lnTo>
                            <a:pt x="0" y="50"/>
                          </a:lnTo>
                          <a:lnTo>
                            <a:pt x="0" y="0"/>
                          </a:lnTo>
                          <a:lnTo>
                            <a:pt x="23" y="0"/>
                          </a:lnTo>
                          <a:lnTo>
                            <a:pt x="23" y="50"/>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5" name="Freeform 813">
                      <a:extLst>
                        <a:ext uri="{FF2B5EF4-FFF2-40B4-BE49-F238E27FC236}">
                          <a16:creationId xmlns:a16="http://schemas.microsoft.com/office/drawing/2014/main" id="{A053657C-5447-4EBC-88E5-85F250486C35}"/>
                        </a:ext>
                      </a:extLst>
                    </p:cNvPr>
                    <p:cNvSpPr/>
                    <p:nvPr/>
                  </p:nvSpPr>
                  <p:spPr bwMode="auto">
                    <a:xfrm>
                      <a:off x="6051576" y="2617210"/>
                      <a:ext cx="5820" cy="17459"/>
                    </a:xfrm>
                    <a:custGeom>
                      <a:avLst/>
                      <a:gdLst>
                        <a:gd name="T0" fmla="*/ 2147483646 w 23"/>
                        <a:gd name="T1" fmla="*/ 2147483646 h 50"/>
                        <a:gd name="T2" fmla="*/ 2147483646 w 23"/>
                        <a:gd name="T3" fmla="*/ 2147483646 h 50"/>
                        <a:gd name="T4" fmla="*/ 0 w 23"/>
                        <a:gd name="T5" fmla="*/ 2147483646 h 50"/>
                        <a:gd name="T6" fmla="*/ 0 w 23"/>
                        <a:gd name="T7" fmla="*/ 0 h 50"/>
                        <a:gd name="T8" fmla="*/ 2147483646 w 23"/>
                        <a:gd name="T9" fmla="*/ 0 h 50"/>
                        <a:gd name="T10" fmla="*/ 2147483646 w 23"/>
                        <a:gd name="T11" fmla="*/ 2147483646 h 5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 h="50">
                          <a:moveTo>
                            <a:pt x="23" y="50"/>
                          </a:moveTo>
                          <a:lnTo>
                            <a:pt x="23" y="50"/>
                          </a:lnTo>
                          <a:lnTo>
                            <a:pt x="0" y="50"/>
                          </a:lnTo>
                          <a:lnTo>
                            <a:pt x="0" y="0"/>
                          </a:lnTo>
                          <a:lnTo>
                            <a:pt x="23" y="0"/>
                          </a:lnTo>
                          <a:lnTo>
                            <a:pt x="23" y="50"/>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6" name="Freeform 814">
                      <a:extLst>
                        <a:ext uri="{FF2B5EF4-FFF2-40B4-BE49-F238E27FC236}">
                          <a16:creationId xmlns:a16="http://schemas.microsoft.com/office/drawing/2014/main" id="{FA0A6F2F-A76D-4554-8780-A417E63A3C84}"/>
                        </a:ext>
                      </a:extLst>
                    </p:cNvPr>
                    <p:cNvSpPr/>
                    <p:nvPr/>
                  </p:nvSpPr>
                  <p:spPr bwMode="auto">
                    <a:xfrm>
                      <a:off x="6028298" y="2617210"/>
                      <a:ext cx="14548" cy="17459"/>
                    </a:xfrm>
                    <a:custGeom>
                      <a:avLst/>
                      <a:gdLst>
                        <a:gd name="T0" fmla="*/ 2147483646 w 42"/>
                        <a:gd name="T1" fmla="*/ 2147483646 h 50"/>
                        <a:gd name="T2" fmla="*/ 2147483646 w 42"/>
                        <a:gd name="T3" fmla="*/ 2147483646 h 50"/>
                        <a:gd name="T4" fmla="*/ 0 w 42"/>
                        <a:gd name="T5" fmla="*/ 2147483646 h 50"/>
                        <a:gd name="T6" fmla="*/ 0 w 42"/>
                        <a:gd name="T7" fmla="*/ 0 h 50"/>
                        <a:gd name="T8" fmla="*/ 2147483646 w 42"/>
                        <a:gd name="T9" fmla="*/ 0 h 50"/>
                        <a:gd name="T10" fmla="*/ 2147483646 w 42"/>
                        <a:gd name="T11" fmla="*/ 2147483646 h 5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 h="50">
                          <a:moveTo>
                            <a:pt x="42" y="50"/>
                          </a:moveTo>
                          <a:lnTo>
                            <a:pt x="42" y="50"/>
                          </a:lnTo>
                          <a:lnTo>
                            <a:pt x="0" y="50"/>
                          </a:lnTo>
                          <a:lnTo>
                            <a:pt x="0" y="0"/>
                          </a:lnTo>
                          <a:lnTo>
                            <a:pt x="42" y="0"/>
                          </a:lnTo>
                          <a:lnTo>
                            <a:pt x="42" y="50"/>
                          </a:ln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7" name="Freeform 815">
                      <a:extLst>
                        <a:ext uri="{FF2B5EF4-FFF2-40B4-BE49-F238E27FC236}">
                          <a16:creationId xmlns:a16="http://schemas.microsoft.com/office/drawing/2014/main" id="{B02F0B99-7359-4270-83EC-0D4EF9EF071D}"/>
                        </a:ext>
                      </a:extLst>
                    </p:cNvPr>
                    <p:cNvSpPr/>
                    <p:nvPr/>
                  </p:nvSpPr>
                  <p:spPr bwMode="auto">
                    <a:xfrm>
                      <a:off x="6147599" y="2457173"/>
                      <a:ext cx="5820" cy="256058"/>
                    </a:xfrm>
                    <a:custGeom>
                      <a:avLst/>
                      <a:gdLst>
                        <a:gd name="T0" fmla="*/ 2147483646 w 18"/>
                        <a:gd name="T1" fmla="*/ 2147483646 h 802"/>
                        <a:gd name="T2" fmla="*/ 2147483646 w 18"/>
                        <a:gd name="T3" fmla="*/ 2147483646 h 802"/>
                        <a:gd name="T4" fmla="*/ 0 w 18"/>
                        <a:gd name="T5" fmla="*/ 2147483646 h 802"/>
                        <a:gd name="T6" fmla="*/ 0 w 18"/>
                        <a:gd name="T7" fmla="*/ 0 h 802"/>
                        <a:gd name="T8" fmla="*/ 2147483646 w 18"/>
                        <a:gd name="T9" fmla="*/ 0 h 802"/>
                        <a:gd name="T10" fmla="*/ 2147483646 w 18"/>
                        <a:gd name="T11" fmla="*/ 2147483646 h 8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 h="802">
                          <a:moveTo>
                            <a:pt x="18" y="802"/>
                          </a:moveTo>
                          <a:lnTo>
                            <a:pt x="18" y="802"/>
                          </a:lnTo>
                          <a:lnTo>
                            <a:pt x="0" y="802"/>
                          </a:lnTo>
                          <a:lnTo>
                            <a:pt x="0" y="0"/>
                          </a:lnTo>
                          <a:lnTo>
                            <a:pt x="18" y="0"/>
                          </a:lnTo>
                          <a:lnTo>
                            <a:pt x="18" y="802"/>
                          </a:lnTo>
                          <a:close/>
                        </a:path>
                      </a:pathLst>
                    </a:custGeom>
                    <a:grpFill/>
                    <a:ln w="0">
                      <a:solidFill>
                        <a:srgbClr val="FFFFFF">
                          <a:lumMod val="75000"/>
                        </a:srgbClr>
                      </a:solidFill>
                      <a:prstDash val="solid"/>
                      <a:rou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8" name="Freeform 816">
                      <a:extLst>
                        <a:ext uri="{FF2B5EF4-FFF2-40B4-BE49-F238E27FC236}">
                          <a16:creationId xmlns:a16="http://schemas.microsoft.com/office/drawing/2014/main" id="{31294675-E61E-48A2-9CB7-746AD4E05C78}"/>
                        </a:ext>
                      </a:extLst>
                    </p:cNvPr>
                    <p:cNvSpPr/>
                    <p:nvPr/>
                  </p:nvSpPr>
                  <p:spPr bwMode="auto">
                    <a:xfrm>
                      <a:off x="6165058" y="2457173"/>
                      <a:ext cx="5820" cy="256058"/>
                    </a:xfrm>
                    <a:custGeom>
                      <a:avLst/>
                      <a:gdLst>
                        <a:gd name="T0" fmla="*/ 2147483646 w 17"/>
                        <a:gd name="T1" fmla="*/ 2147483646 h 802"/>
                        <a:gd name="T2" fmla="*/ 2147483646 w 17"/>
                        <a:gd name="T3" fmla="*/ 2147483646 h 802"/>
                        <a:gd name="T4" fmla="*/ 0 w 17"/>
                        <a:gd name="T5" fmla="*/ 2147483646 h 802"/>
                        <a:gd name="T6" fmla="*/ 0 w 17"/>
                        <a:gd name="T7" fmla="*/ 0 h 802"/>
                        <a:gd name="T8" fmla="*/ 2147483646 w 17"/>
                        <a:gd name="T9" fmla="*/ 0 h 802"/>
                        <a:gd name="T10" fmla="*/ 2147483646 w 17"/>
                        <a:gd name="T11" fmla="*/ 2147483646 h 8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802">
                          <a:moveTo>
                            <a:pt x="17" y="802"/>
                          </a:moveTo>
                          <a:lnTo>
                            <a:pt x="17" y="802"/>
                          </a:lnTo>
                          <a:lnTo>
                            <a:pt x="0" y="802"/>
                          </a:lnTo>
                          <a:lnTo>
                            <a:pt x="0" y="0"/>
                          </a:lnTo>
                          <a:lnTo>
                            <a:pt x="17" y="0"/>
                          </a:lnTo>
                          <a:lnTo>
                            <a:pt x="17" y="802"/>
                          </a:lnTo>
                          <a:close/>
                        </a:path>
                      </a:pathLst>
                    </a:custGeom>
                    <a:grpFill/>
                    <a:ln w="0">
                      <a:solidFill>
                        <a:srgbClr val="FFFFFF">
                          <a:lumMod val="75000"/>
                        </a:srgbClr>
                      </a:solidFill>
                      <a:prstDash val="solid"/>
                      <a:rou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69" name="Freeform 817">
                      <a:extLst>
                        <a:ext uri="{FF2B5EF4-FFF2-40B4-BE49-F238E27FC236}">
                          <a16:creationId xmlns:a16="http://schemas.microsoft.com/office/drawing/2014/main" id="{E3753851-92B3-4C78-AEC8-E59AF2C0FD8B}"/>
                        </a:ext>
                      </a:extLst>
                    </p:cNvPr>
                    <p:cNvSpPr/>
                    <p:nvPr/>
                  </p:nvSpPr>
                  <p:spPr bwMode="auto">
                    <a:xfrm>
                      <a:off x="6179606" y="2457173"/>
                      <a:ext cx="5820" cy="256058"/>
                    </a:xfrm>
                    <a:custGeom>
                      <a:avLst/>
                      <a:gdLst>
                        <a:gd name="T0" fmla="*/ 2147483646 w 17"/>
                        <a:gd name="T1" fmla="*/ 2147483646 h 802"/>
                        <a:gd name="T2" fmla="*/ 2147483646 w 17"/>
                        <a:gd name="T3" fmla="*/ 2147483646 h 802"/>
                        <a:gd name="T4" fmla="*/ 0 w 17"/>
                        <a:gd name="T5" fmla="*/ 2147483646 h 802"/>
                        <a:gd name="T6" fmla="*/ 0 w 17"/>
                        <a:gd name="T7" fmla="*/ 0 h 802"/>
                        <a:gd name="T8" fmla="*/ 2147483646 w 17"/>
                        <a:gd name="T9" fmla="*/ 0 h 802"/>
                        <a:gd name="T10" fmla="*/ 2147483646 w 17"/>
                        <a:gd name="T11" fmla="*/ 2147483646 h 80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7" h="802">
                          <a:moveTo>
                            <a:pt x="17" y="802"/>
                          </a:moveTo>
                          <a:lnTo>
                            <a:pt x="17" y="802"/>
                          </a:lnTo>
                          <a:lnTo>
                            <a:pt x="0" y="802"/>
                          </a:lnTo>
                          <a:lnTo>
                            <a:pt x="0" y="0"/>
                          </a:lnTo>
                          <a:lnTo>
                            <a:pt x="17" y="0"/>
                          </a:lnTo>
                          <a:lnTo>
                            <a:pt x="17" y="802"/>
                          </a:lnTo>
                          <a:close/>
                        </a:path>
                      </a:pathLst>
                    </a:custGeom>
                    <a:grpFill/>
                    <a:ln w="0">
                      <a:solidFill>
                        <a:srgbClr val="FFFFFF">
                          <a:lumMod val="75000"/>
                        </a:srgbClr>
                      </a:solidFill>
                      <a:prstDash val="solid"/>
                      <a:round/>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70" name="Freeform 818">
                      <a:extLst>
                        <a:ext uri="{FF2B5EF4-FFF2-40B4-BE49-F238E27FC236}">
                          <a16:creationId xmlns:a16="http://schemas.microsoft.com/office/drawing/2014/main" id="{39CCE064-4621-4EBC-8A74-018AEB62B818}"/>
                        </a:ext>
                      </a:extLst>
                    </p:cNvPr>
                    <p:cNvSpPr/>
                    <p:nvPr/>
                  </p:nvSpPr>
                  <p:spPr bwMode="auto">
                    <a:xfrm>
                      <a:off x="6037028" y="2742329"/>
                      <a:ext cx="43645" cy="43647"/>
                    </a:xfrm>
                    <a:custGeom>
                      <a:avLst/>
                      <a:gdLst>
                        <a:gd name="T0" fmla="*/ 2147483646 w 139"/>
                        <a:gd name="T1" fmla="*/ 2147483646 h 139"/>
                        <a:gd name="T2" fmla="*/ 2147483646 w 139"/>
                        <a:gd name="T3" fmla="*/ 2147483646 h 139"/>
                        <a:gd name="T4" fmla="*/ 0 w 139"/>
                        <a:gd name="T5" fmla="*/ 2147483646 h 139"/>
                        <a:gd name="T6" fmla="*/ 2147483646 w 139"/>
                        <a:gd name="T7" fmla="*/ 0 h 139"/>
                        <a:gd name="T8" fmla="*/ 2147483646 w 139"/>
                        <a:gd name="T9" fmla="*/ 2147483646 h 139"/>
                        <a:gd name="T10" fmla="*/ 2147483646 w 139"/>
                        <a:gd name="T11" fmla="*/ 2147483646 h 13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9" h="139">
                          <a:moveTo>
                            <a:pt x="69" y="139"/>
                          </a:moveTo>
                          <a:lnTo>
                            <a:pt x="69" y="139"/>
                          </a:lnTo>
                          <a:cubicBezTo>
                            <a:pt x="31" y="139"/>
                            <a:pt x="0" y="107"/>
                            <a:pt x="0" y="69"/>
                          </a:cubicBezTo>
                          <a:cubicBezTo>
                            <a:pt x="0" y="31"/>
                            <a:pt x="31" y="0"/>
                            <a:pt x="69" y="0"/>
                          </a:cubicBezTo>
                          <a:cubicBezTo>
                            <a:pt x="108" y="0"/>
                            <a:pt x="139" y="31"/>
                            <a:pt x="139" y="69"/>
                          </a:cubicBezTo>
                          <a:cubicBezTo>
                            <a:pt x="139" y="107"/>
                            <a:pt x="108" y="139"/>
                            <a:pt x="69" y="139"/>
                          </a:cubicBez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71" name="Freeform 819">
                      <a:extLst>
                        <a:ext uri="{FF2B5EF4-FFF2-40B4-BE49-F238E27FC236}">
                          <a16:creationId xmlns:a16="http://schemas.microsoft.com/office/drawing/2014/main" id="{A94CDC3E-11E5-4A16-90D7-DC8B9C5194E8}"/>
                        </a:ext>
                      </a:extLst>
                    </p:cNvPr>
                    <p:cNvSpPr/>
                    <p:nvPr/>
                  </p:nvSpPr>
                  <p:spPr bwMode="auto">
                    <a:xfrm>
                      <a:off x="6127230" y="2742329"/>
                      <a:ext cx="43645" cy="43647"/>
                    </a:xfrm>
                    <a:custGeom>
                      <a:avLst/>
                      <a:gdLst>
                        <a:gd name="T0" fmla="*/ 2147483646 w 139"/>
                        <a:gd name="T1" fmla="*/ 2147483646 h 139"/>
                        <a:gd name="T2" fmla="*/ 2147483646 w 139"/>
                        <a:gd name="T3" fmla="*/ 2147483646 h 139"/>
                        <a:gd name="T4" fmla="*/ 0 w 139"/>
                        <a:gd name="T5" fmla="*/ 2147483646 h 139"/>
                        <a:gd name="T6" fmla="*/ 2147483646 w 139"/>
                        <a:gd name="T7" fmla="*/ 0 h 139"/>
                        <a:gd name="T8" fmla="*/ 2147483646 w 139"/>
                        <a:gd name="T9" fmla="*/ 2147483646 h 139"/>
                        <a:gd name="T10" fmla="*/ 2147483646 w 139"/>
                        <a:gd name="T11" fmla="*/ 2147483646 h 13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9" h="139">
                          <a:moveTo>
                            <a:pt x="69" y="139"/>
                          </a:moveTo>
                          <a:lnTo>
                            <a:pt x="69" y="139"/>
                          </a:lnTo>
                          <a:cubicBezTo>
                            <a:pt x="31" y="139"/>
                            <a:pt x="0" y="107"/>
                            <a:pt x="0" y="69"/>
                          </a:cubicBezTo>
                          <a:cubicBezTo>
                            <a:pt x="0" y="31"/>
                            <a:pt x="31" y="0"/>
                            <a:pt x="69" y="0"/>
                          </a:cubicBezTo>
                          <a:cubicBezTo>
                            <a:pt x="108" y="0"/>
                            <a:pt x="139" y="31"/>
                            <a:pt x="139" y="69"/>
                          </a:cubicBezTo>
                          <a:cubicBezTo>
                            <a:pt x="139" y="107"/>
                            <a:pt x="108" y="139"/>
                            <a:pt x="69" y="139"/>
                          </a:cubicBez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72" name="Freeform 820">
                      <a:extLst>
                        <a:ext uri="{FF2B5EF4-FFF2-40B4-BE49-F238E27FC236}">
                          <a16:creationId xmlns:a16="http://schemas.microsoft.com/office/drawing/2014/main" id="{EE7543A3-7768-4B94-AF2B-ED8CB6D366E0}"/>
                        </a:ext>
                      </a:extLst>
                    </p:cNvPr>
                    <p:cNvSpPr/>
                    <p:nvPr/>
                  </p:nvSpPr>
                  <p:spPr bwMode="auto">
                    <a:xfrm>
                      <a:off x="5996292" y="2471722"/>
                      <a:ext cx="69834" cy="23278"/>
                    </a:xfrm>
                    <a:custGeom>
                      <a:avLst/>
                      <a:gdLst>
                        <a:gd name="T0" fmla="*/ 2147483646 w 221"/>
                        <a:gd name="T1" fmla="*/ 2147483646 h 77"/>
                        <a:gd name="T2" fmla="*/ 2147483646 w 221"/>
                        <a:gd name="T3" fmla="*/ 2147483646 h 77"/>
                        <a:gd name="T4" fmla="*/ 0 w 221"/>
                        <a:gd name="T5" fmla="*/ 2147483646 h 77"/>
                        <a:gd name="T6" fmla="*/ 2147483646 w 221"/>
                        <a:gd name="T7" fmla="*/ 0 h 77"/>
                        <a:gd name="T8" fmla="*/ 2147483646 w 221"/>
                        <a:gd name="T9" fmla="*/ 2147483646 h 77"/>
                        <a:gd name="T10" fmla="*/ 2147483646 w 221"/>
                        <a:gd name="T11" fmla="*/ 2147483646 h 77"/>
                        <a:gd name="T12" fmla="*/ 2147483646 w 221"/>
                        <a:gd name="T13" fmla="*/ 2147483646 h 77"/>
                        <a:gd name="T14" fmla="*/ 2147483646 w 221"/>
                        <a:gd name="T15" fmla="*/ 2147483646 h 7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21" h="77">
                          <a:moveTo>
                            <a:pt x="38" y="77"/>
                          </a:moveTo>
                          <a:lnTo>
                            <a:pt x="38" y="77"/>
                          </a:lnTo>
                          <a:lnTo>
                            <a:pt x="0" y="39"/>
                          </a:lnTo>
                          <a:cubicBezTo>
                            <a:pt x="24" y="15"/>
                            <a:pt x="65" y="0"/>
                            <a:pt x="111" y="0"/>
                          </a:cubicBezTo>
                          <a:cubicBezTo>
                            <a:pt x="156" y="0"/>
                            <a:pt x="197" y="15"/>
                            <a:pt x="221" y="39"/>
                          </a:cubicBezTo>
                          <a:lnTo>
                            <a:pt x="183" y="77"/>
                          </a:lnTo>
                          <a:cubicBezTo>
                            <a:pt x="169" y="62"/>
                            <a:pt x="141" y="53"/>
                            <a:pt x="111" y="53"/>
                          </a:cubicBezTo>
                          <a:cubicBezTo>
                            <a:pt x="80" y="53"/>
                            <a:pt x="52" y="62"/>
                            <a:pt x="38" y="77"/>
                          </a:cubicBez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73" name="Freeform 821">
                      <a:extLst>
                        <a:ext uri="{FF2B5EF4-FFF2-40B4-BE49-F238E27FC236}">
                          <a16:creationId xmlns:a16="http://schemas.microsoft.com/office/drawing/2014/main" id="{98127F15-75F3-4B0D-A74B-750FEC3E9679}"/>
                        </a:ext>
                      </a:extLst>
                    </p:cNvPr>
                    <p:cNvSpPr/>
                    <p:nvPr/>
                  </p:nvSpPr>
                  <p:spPr bwMode="auto">
                    <a:xfrm>
                      <a:off x="5970103" y="2433895"/>
                      <a:ext cx="122210" cy="32008"/>
                    </a:xfrm>
                    <a:custGeom>
                      <a:avLst/>
                      <a:gdLst>
                        <a:gd name="T0" fmla="*/ 2147483646 w 379"/>
                        <a:gd name="T1" fmla="*/ 2147483646 h 99"/>
                        <a:gd name="T2" fmla="*/ 2147483646 w 379"/>
                        <a:gd name="T3" fmla="*/ 2147483646 h 99"/>
                        <a:gd name="T4" fmla="*/ 0 w 379"/>
                        <a:gd name="T5" fmla="*/ 2147483646 h 99"/>
                        <a:gd name="T6" fmla="*/ 2147483646 w 379"/>
                        <a:gd name="T7" fmla="*/ 0 h 99"/>
                        <a:gd name="T8" fmla="*/ 2147483646 w 379"/>
                        <a:gd name="T9" fmla="*/ 2147483646 h 99"/>
                        <a:gd name="T10" fmla="*/ 2147483646 w 379"/>
                        <a:gd name="T11" fmla="*/ 2147483646 h 99"/>
                        <a:gd name="T12" fmla="*/ 2147483646 w 379"/>
                        <a:gd name="T13" fmla="*/ 2147483646 h 99"/>
                        <a:gd name="T14" fmla="*/ 2147483646 w 379"/>
                        <a:gd name="T15" fmla="*/ 2147483646 h 9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79" h="99">
                          <a:moveTo>
                            <a:pt x="36" y="99"/>
                          </a:moveTo>
                          <a:lnTo>
                            <a:pt x="36" y="99"/>
                          </a:lnTo>
                          <a:lnTo>
                            <a:pt x="0" y="59"/>
                          </a:lnTo>
                          <a:cubicBezTo>
                            <a:pt x="40" y="22"/>
                            <a:pt x="111" y="0"/>
                            <a:pt x="190" y="0"/>
                          </a:cubicBezTo>
                          <a:cubicBezTo>
                            <a:pt x="268" y="0"/>
                            <a:pt x="339" y="22"/>
                            <a:pt x="379" y="59"/>
                          </a:cubicBezTo>
                          <a:lnTo>
                            <a:pt x="344" y="98"/>
                          </a:lnTo>
                          <a:cubicBezTo>
                            <a:pt x="313" y="71"/>
                            <a:pt x="254" y="53"/>
                            <a:pt x="190" y="53"/>
                          </a:cubicBezTo>
                          <a:cubicBezTo>
                            <a:pt x="125" y="53"/>
                            <a:pt x="66" y="71"/>
                            <a:pt x="36" y="99"/>
                          </a:cubicBezTo>
                          <a:close/>
                        </a:path>
                      </a:pathLst>
                    </a:custGeom>
                    <a:grpFill/>
                    <a:ln>
                      <a:noFill/>
                    </a:ln>
                    <a:extLst>
                      <a:ext uri="{91240B29-F687-4F45-9708-019B960494DF}">
                        <a14:hiddenLine xmlns:a14="http://schemas.microsoft.com/office/drawing/2010/main" w="0">
                          <a:solidFill>
                            <a:srgbClr val="000000"/>
                          </a:solidFill>
                          <a:prstDash val="solid"/>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grpSp>
            </p:grpSp>
          </p:grpSp>
          <p:grpSp>
            <p:nvGrpSpPr>
              <p:cNvPr id="122" name="组合 121">
                <a:extLst>
                  <a:ext uri="{FF2B5EF4-FFF2-40B4-BE49-F238E27FC236}">
                    <a16:creationId xmlns:a16="http://schemas.microsoft.com/office/drawing/2014/main" id="{6C30E83B-2124-49ED-BF50-2E03FDD26BCC}"/>
                  </a:ext>
                </a:extLst>
              </p:cNvPr>
              <p:cNvGrpSpPr/>
              <p:nvPr/>
            </p:nvGrpSpPr>
            <p:grpSpPr>
              <a:xfrm>
                <a:off x="5041685" y="1718825"/>
                <a:ext cx="663972" cy="669543"/>
                <a:chOff x="5816997" y="1794603"/>
                <a:chExt cx="696101" cy="659889"/>
              </a:xfrm>
            </p:grpSpPr>
            <p:sp>
              <p:nvSpPr>
                <p:cNvPr id="139" name="科研">
                  <a:extLst>
                    <a:ext uri="{FF2B5EF4-FFF2-40B4-BE49-F238E27FC236}">
                      <a16:creationId xmlns:a16="http://schemas.microsoft.com/office/drawing/2014/main" id="{5F3B84F3-7C9C-4E67-863A-DAEDF3A40200}"/>
                    </a:ext>
                  </a:extLst>
                </p:cNvPr>
                <p:cNvSpPr txBox="1"/>
                <p:nvPr/>
              </p:nvSpPr>
              <p:spPr>
                <a:xfrm>
                  <a:off x="5816997" y="2317427"/>
                  <a:ext cx="696101" cy="137065"/>
                </a:xfrm>
                <a:prstGeom prst="rect">
                  <a:avLst/>
                </a:prstGeom>
                <a:ln w="12700">
                  <a:miter lim="400000"/>
                </a:ln>
              </p:spPr>
              <p:txBody>
                <a:bodyPr wrap="square" lIns="0" tIns="0" rIns="0" bIns="0">
                  <a:spAutoFit/>
                </a:bodyPr>
                <a:lstStyle>
                  <a:lvl1pPr>
                    <a:defRPr sz="700">
                      <a:solidFill>
                        <a:srgbClr val="FFFFFF"/>
                      </a:solidFill>
                      <a:latin typeface="FZLanTingHeiS-R-GB" panose="02000000000000000000" charset="-122"/>
                      <a:ea typeface="FZLanTingHeiS-R-GB" panose="02000000000000000000" charset="-122"/>
                      <a:cs typeface="FZLanTingHeiS-R-GB" panose="02000000000000000000" charset="-122"/>
                      <a:sym typeface="FZLanTingHeiS-R-GB" panose="02000000000000000000" charset="-122"/>
                    </a:defRPr>
                  </a:lvl1p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1D1D1A"/>
                      </a:solidFill>
                      <a:effectLst/>
                      <a:uLnTx/>
                      <a:uFillTx/>
                      <a:latin typeface="微软雅黑" panose="020B0703020204020201" pitchFamily="34" charset="-122"/>
                      <a:ea typeface="微软雅黑" panose="020B0703020204020201" pitchFamily="34" charset="-122"/>
                      <a:sym typeface="FZLanTingHeiS-R-GB" panose="02000000000000000000" charset="-122"/>
                    </a:rPr>
                    <a:t>运营商</a:t>
                  </a:r>
                </a:p>
              </p:txBody>
            </p:sp>
            <p:grpSp>
              <p:nvGrpSpPr>
                <p:cNvPr id="140" name="组合 139">
                  <a:extLst>
                    <a:ext uri="{FF2B5EF4-FFF2-40B4-BE49-F238E27FC236}">
                      <a16:creationId xmlns:a16="http://schemas.microsoft.com/office/drawing/2014/main" id="{63608009-1989-4BED-893F-B46E9C983EEE}"/>
                    </a:ext>
                  </a:extLst>
                </p:cNvPr>
                <p:cNvGrpSpPr/>
                <p:nvPr/>
              </p:nvGrpSpPr>
              <p:grpSpPr>
                <a:xfrm>
                  <a:off x="5937451" y="1794603"/>
                  <a:ext cx="480966" cy="480966"/>
                  <a:chOff x="9048746" y="1079721"/>
                  <a:chExt cx="480966" cy="480966"/>
                </a:xfrm>
              </p:grpSpPr>
              <p:sp>
                <p:nvSpPr>
                  <p:cNvPr id="141" name="椭圆 140">
                    <a:extLst>
                      <a:ext uri="{FF2B5EF4-FFF2-40B4-BE49-F238E27FC236}">
                        <a16:creationId xmlns:a16="http://schemas.microsoft.com/office/drawing/2014/main" id="{4EC0422C-ACCF-4D3D-B967-A7DB594CC862}"/>
                      </a:ext>
                    </a:extLst>
                  </p:cNvPr>
                  <p:cNvSpPr>
                    <a:spLocks noChangeAspect="1"/>
                  </p:cNvSpPr>
                  <p:nvPr/>
                </p:nvSpPr>
                <p:spPr>
                  <a:xfrm>
                    <a:off x="9048746" y="1079721"/>
                    <a:ext cx="480966" cy="480966"/>
                  </a:xfrm>
                  <a:prstGeom prst="ellipse">
                    <a:avLst/>
                  </a:prstGeom>
                  <a:gradFill>
                    <a:gsLst>
                      <a:gs pos="0">
                        <a:srgbClr val="FFFFFF"/>
                      </a:gs>
                      <a:gs pos="100000">
                        <a:srgbClr val="FFFFFF">
                          <a:lumMod val="85000"/>
                        </a:srgbClr>
                      </a:gs>
                    </a:gsLst>
                    <a:lin ang="5400000" scaled="1"/>
                  </a:gradFill>
                  <a:ln w="3175" cap="flat" cmpd="sng" algn="ctr">
                    <a:gradFill>
                      <a:gsLst>
                        <a:gs pos="0">
                          <a:srgbClr val="DDDDDD"/>
                        </a:gs>
                        <a:gs pos="100000">
                          <a:srgbClr val="FFFFFF"/>
                        </a:gs>
                      </a:gsLst>
                      <a:lin ang="5400000" scaled="1"/>
                    </a:gradFill>
                    <a:prstDash val="solid"/>
                    <a:miter lim="800000"/>
                  </a:ln>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tabLst/>
                      <a:defRPr/>
                    </a:pPr>
                    <a:endParaRPr kumimoji="0" lang="zh-CN" altLang="en-US" sz="700" b="0" i="0" u="none" strike="noStrike" kern="0" cap="none" spc="0" normalizeH="0" baseline="0" noProof="0">
                      <a:ln>
                        <a:noFill/>
                      </a:ln>
                      <a:solidFill>
                        <a:srgbClr val="231815"/>
                      </a:solidFill>
                      <a:effectLst/>
                      <a:uLnTx/>
                      <a:uFillTx/>
                      <a:latin typeface="微软雅黑" panose="020B0703020204020201" pitchFamily="34" charset="-122"/>
                      <a:ea typeface="微软雅黑" panose="020B0703020204020201" pitchFamily="34" charset="-122"/>
                    </a:endParaRPr>
                  </a:p>
                </p:txBody>
              </p:sp>
              <p:grpSp>
                <p:nvGrpSpPr>
                  <p:cNvPr id="142" name="组合 141">
                    <a:extLst>
                      <a:ext uri="{FF2B5EF4-FFF2-40B4-BE49-F238E27FC236}">
                        <a16:creationId xmlns:a16="http://schemas.microsoft.com/office/drawing/2014/main" id="{7A8E9F2D-4ADA-4AC4-BCA4-AEE0765803D7}"/>
                      </a:ext>
                    </a:extLst>
                  </p:cNvPr>
                  <p:cNvGrpSpPr>
                    <a:grpSpLocks noChangeAspect="1"/>
                  </p:cNvGrpSpPr>
                  <p:nvPr/>
                </p:nvGrpSpPr>
                <p:grpSpPr>
                  <a:xfrm>
                    <a:off x="9155415" y="1154176"/>
                    <a:ext cx="279549" cy="305773"/>
                    <a:chOff x="685711" y="4562514"/>
                    <a:chExt cx="507786" cy="578321"/>
                  </a:xfrm>
                  <a:solidFill>
                    <a:srgbClr val="FFFFFF">
                      <a:lumMod val="65000"/>
                    </a:srgbClr>
                  </a:solidFill>
                </p:grpSpPr>
                <p:sp>
                  <p:nvSpPr>
                    <p:cNvPr id="143" name="Freeform 185">
                      <a:extLst>
                        <a:ext uri="{FF2B5EF4-FFF2-40B4-BE49-F238E27FC236}">
                          <a16:creationId xmlns:a16="http://schemas.microsoft.com/office/drawing/2014/main" id="{AE6F9FAD-3092-4577-9E2F-CD2CFFF1329D}"/>
                        </a:ext>
                      </a:extLst>
                    </p:cNvPr>
                    <p:cNvSpPr/>
                    <p:nvPr/>
                  </p:nvSpPr>
                  <p:spPr bwMode="auto">
                    <a:xfrm>
                      <a:off x="988601" y="4728002"/>
                      <a:ext cx="58797" cy="58722"/>
                    </a:xfrm>
                    <a:custGeom>
                      <a:avLst/>
                      <a:gdLst>
                        <a:gd name="T0" fmla="*/ 2147483646 w 123"/>
                        <a:gd name="T1" fmla="*/ 0 h 123"/>
                        <a:gd name="T2" fmla="*/ 2147483646 w 123"/>
                        <a:gd name="T3" fmla="*/ 0 h 123"/>
                        <a:gd name="T4" fmla="*/ 0 w 123"/>
                        <a:gd name="T5" fmla="*/ 2147483646 h 123"/>
                        <a:gd name="T6" fmla="*/ 2147483646 w 123"/>
                        <a:gd name="T7" fmla="*/ 2147483646 h 123"/>
                        <a:gd name="T8" fmla="*/ 2147483646 w 123"/>
                        <a:gd name="T9" fmla="*/ 2147483646 h 123"/>
                        <a:gd name="T10" fmla="*/ 2147483646 w 123"/>
                        <a:gd name="T11" fmla="*/ 0 h 123"/>
                        <a:gd name="T12" fmla="*/ 0 60000 65536"/>
                        <a:gd name="T13" fmla="*/ 0 60000 65536"/>
                        <a:gd name="T14" fmla="*/ 0 60000 65536"/>
                        <a:gd name="T15" fmla="*/ 0 60000 65536"/>
                        <a:gd name="T16" fmla="*/ 0 60000 65536"/>
                        <a:gd name="T17" fmla="*/ 0 60000 65536"/>
                        <a:gd name="T18" fmla="*/ 0 w 123"/>
                        <a:gd name="T19" fmla="*/ 0 h 123"/>
                        <a:gd name="T20" fmla="*/ 123 w 123"/>
                        <a:gd name="T21" fmla="*/ 123 h 123"/>
                      </a:gdLst>
                      <a:ahLst/>
                      <a:cxnLst>
                        <a:cxn ang="T12">
                          <a:pos x="T0" y="T1"/>
                        </a:cxn>
                        <a:cxn ang="T13">
                          <a:pos x="T2" y="T3"/>
                        </a:cxn>
                        <a:cxn ang="T14">
                          <a:pos x="T4" y="T5"/>
                        </a:cxn>
                        <a:cxn ang="T15">
                          <a:pos x="T6" y="T7"/>
                        </a:cxn>
                        <a:cxn ang="T16">
                          <a:pos x="T8" y="T9"/>
                        </a:cxn>
                        <a:cxn ang="T17">
                          <a:pos x="T10" y="T11"/>
                        </a:cxn>
                      </a:cxnLst>
                      <a:rect l="T18" t="T19" r="T20" b="T21"/>
                      <a:pathLst>
                        <a:path w="123" h="123">
                          <a:moveTo>
                            <a:pt x="62" y="0"/>
                          </a:moveTo>
                          <a:lnTo>
                            <a:pt x="62" y="0"/>
                          </a:lnTo>
                          <a:cubicBezTo>
                            <a:pt x="28" y="0"/>
                            <a:pt x="0" y="27"/>
                            <a:pt x="0" y="61"/>
                          </a:cubicBezTo>
                          <a:cubicBezTo>
                            <a:pt x="0" y="95"/>
                            <a:pt x="28" y="123"/>
                            <a:pt x="62" y="123"/>
                          </a:cubicBezTo>
                          <a:cubicBezTo>
                            <a:pt x="95" y="123"/>
                            <a:pt x="123" y="95"/>
                            <a:pt x="123" y="61"/>
                          </a:cubicBezTo>
                          <a:cubicBezTo>
                            <a:pt x="123" y="27"/>
                            <a:pt x="95" y="0"/>
                            <a:pt x="62" y="0"/>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4" name="Freeform 186">
                      <a:extLst>
                        <a:ext uri="{FF2B5EF4-FFF2-40B4-BE49-F238E27FC236}">
                          <a16:creationId xmlns:a16="http://schemas.microsoft.com/office/drawing/2014/main" id="{155CE3AB-346D-4973-885B-044CEA8829E6}"/>
                        </a:ext>
                      </a:extLst>
                    </p:cNvPr>
                    <p:cNvSpPr>
                      <a:spLocks noEditPoints="1"/>
                    </p:cNvSpPr>
                    <p:nvPr/>
                  </p:nvSpPr>
                  <p:spPr bwMode="auto">
                    <a:xfrm>
                      <a:off x="685711" y="4562514"/>
                      <a:ext cx="507786" cy="384360"/>
                    </a:xfrm>
                    <a:custGeom>
                      <a:avLst/>
                      <a:gdLst>
                        <a:gd name="T0" fmla="*/ 2147483646 w 1079"/>
                        <a:gd name="T1" fmla="*/ 2147483646 h 818"/>
                        <a:gd name="T2" fmla="*/ 2147483646 w 1079"/>
                        <a:gd name="T3" fmla="*/ 2147483646 h 818"/>
                        <a:gd name="T4" fmla="*/ 2147483646 w 1079"/>
                        <a:gd name="T5" fmla="*/ 2147483646 h 818"/>
                        <a:gd name="T6" fmla="*/ 2147483646 w 1079"/>
                        <a:gd name="T7" fmla="*/ 2147483646 h 818"/>
                        <a:gd name="T8" fmla="*/ 2147483646 w 1079"/>
                        <a:gd name="T9" fmla="*/ 2147483646 h 818"/>
                        <a:gd name="T10" fmla="*/ 2147483646 w 1079"/>
                        <a:gd name="T11" fmla="*/ 2147483646 h 818"/>
                        <a:gd name="T12" fmla="*/ 2147483646 w 1079"/>
                        <a:gd name="T13" fmla="*/ 2147483646 h 818"/>
                        <a:gd name="T14" fmla="*/ 2147483646 w 1079"/>
                        <a:gd name="T15" fmla="*/ 2147483646 h 818"/>
                        <a:gd name="T16" fmla="*/ 2147483646 w 1079"/>
                        <a:gd name="T17" fmla="*/ 2147483646 h 818"/>
                        <a:gd name="T18" fmla="*/ 2147483646 w 1079"/>
                        <a:gd name="T19" fmla="*/ 2147483646 h 818"/>
                        <a:gd name="T20" fmla="*/ 2147483646 w 1079"/>
                        <a:gd name="T21" fmla="*/ 2147483646 h 818"/>
                        <a:gd name="T22" fmla="*/ 2147483646 w 1079"/>
                        <a:gd name="T23" fmla="*/ 2147483646 h 818"/>
                        <a:gd name="T24" fmla="*/ 2147483646 w 1079"/>
                        <a:gd name="T25" fmla="*/ 2147483646 h 818"/>
                        <a:gd name="T26" fmla="*/ 2147483646 w 1079"/>
                        <a:gd name="T27" fmla="*/ 2147483646 h 818"/>
                        <a:gd name="T28" fmla="*/ 2147483646 w 1079"/>
                        <a:gd name="T29" fmla="*/ 2147483646 h 818"/>
                        <a:gd name="T30" fmla="*/ 2147483646 w 1079"/>
                        <a:gd name="T31" fmla="*/ 2147483646 h 818"/>
                        <a:gd name="T32" fmla="*/ 2147483646 w 1079"/>
                        <a:gd name="T33" fmla="*/ 2147483646 h 818"/>
                        <a:gd name="T34" fmla="*/ 2147483646 w 1079"/>
                        <a:gd name="T35" fmla="*/ 2147483646 h 818"/>
                        <a:gd name="T36" fmla="*/ 2147483646 w 1079"/>
                        <a:gd name="T37" fmla="*/ 2147483646 h 818"/>
                        <a:gd name="T38" fmla="*/ 2147483646 w 1079"/>
                        <a:gd name="T39" fmla="*/ 2147483646 h 818"/>
                        <a:gd name="T40" fmla="*/ 2147483646 w 1079"/>
                        <a:gd name="T41" fmla="*/ 2147483646 h 818"/>
                        <a:gd name="T42" fmla="*/ 2147483646 w 1079"/>
                        <a:gd name="T43" fmla="*/ 2147483646 h 818"/>
                        <a:gd name="T44" fmla="*/ 2147483646 w 1079"/>
                        <a:gd name="T45" fmla="*/ 2147483646 h 818"/>
                        <a:gd name="T46" fmla="*/ 2147483646 w 1079"/>
                        <a:gd name="T47" fmla="*/ 2147483646 h 818"/>
                        <a:gd name="T48" fmla="*/ 2147483646 w 1079"/>
                        <a:gd name="T49" fmla="*/ 2147483646 h 818"/>
                        <a:gd name="T50" fmla="*/ 2147483646 w 1079"/>
                        <a:gd name="T51" fmla="*/ 2147483646 h 818"/>
                        <a:gd name="T52" fmla="*/ 2147483646 w 1079"/>
                        <a:gd name="T53" fmla="*/ 2147483646 h 818"/>
                        <a:gd name="T54" fmla="*/ 2147483646 w 1079"/>
                        <a:gd name="T55" fmla="*/ 2147483646 h 818"/>
                        <a:gd name="T56" fmla="*/ 2147483646 w 1079"/>
                        <a:gd name="T57" fmla="*/ 2147483646 h 818"/>
                        <a:gd name="T58" fmla="*/ 2147483646 w 1079"/>
                        <a:gd name="T59" fmla="*/ 2147483646 h 818"/>
                        <a:gd name="T60" fmla="*/ 2147483646 w 1079"/>
                        <a:gd name="T61" fmla="*/ 2147483646 h 818"/>
                        <a:gd name="T62" fmla="*/ 2147483646 w 1079"/>
                        <a:gd name="T63" fmla="*/ 2147483646 h 818"/>
                        <a:gd name="T64" fmla="*/ 2147483646 w 1079"/>
                        <a:gd name="T65" fmla="*/ 2147483646 h 818"/>
                        <a:gd name="T66" fmla="*/ 2147483646 w 1079"/>
                        <a:gd name="T67" fmla="*/ 2147483646 h 818"/>
                        <a:gd name="T68" fmla="*/ 2147483646 w 1079"/>
                        <a:gd name="T69" fmla="*/ 2147483646 h 818"/>
                        <a:gd name="T70" fmla="*/ 2147483646 w 1079"/>
                        <a:gd name="T71" fmla="*/ 2147483646 h 818"/>
                        <a:gd name="T72" fmla="*/ 2147483646 w 1079"/>
                        <a:gd name="T73" fmla="*/ 2147483646 h 818"/>
                        <a:gd name="T74" fmla="*/ 2147483646 w 1079"/>
                        <a:gd name="T75" fmla="*/ 2147483646 h 818"/>
                        <a:gd name="T76" fmla="*/ 2147483646 w 1079"/>
                        <a:gd name="T77" fmla="*/ 2147483646 h 818"/>
                        <a:gd name="T78" fmla="*/ 2147483646 w 1079"/>
                        <a:gd name="T79" fmla="*/ 2147483646 h 818"/>
                        <a:gd name="T80" fmla="*/ 2147483646 w 1079"/>
                        <a:gd name="T81" fmla="*/ 2147483646 h 818"/>
                        <a:gd name="T82" fmla="*/ 2147483646 w 1079"/>
                        <a:gd name="T83" fmla="*/ 2147483646 h 818"/>
                        <a:gd name="T84" fmla="*/ 2147483646 w 1079"/>
                        <a:gd name="T85" fmla="*/ 2147483646 h 818"/>
                        <a:gd name="T86" fmla="*/ 0 w 1079"/>
                        <a:gd name="T87" fmla="*/ 2147483646 h 818"/>
                        <a:gd name="T88" fmla="*/ 2147483646 w 1079"/>
                        <a:gd name="T89" fmla="*/ 2147483646 h 81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w 1079"/>
                        <a:gd name="T136" fmla="*/ 0 h 818"/>
                        <a:gd name="T137" fmla="*/ 1079 w 1079"/>
                        <a:gd name="T138" fmla="*/ 818 h 818"/>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T135" t="T136" r="T137" b="T138"/>
                      <a:pathLst>
                        <a:path w="1079" h="818">
                          <a:moveTo>
                            <a:pt x="246" y="169"/>
                          </a:moveTo>
                          <a:lnTo>
                            <a:pt x="246" y="169"/>
                          </a:lnTo>
                          <a:cubicBezTo>
                            <a:pt x="274" y="175"/>
                            <a:pt x="321" y="186"/>
                            <a:pt x="378" y="208"/>
                          </a:cubicBezTo>
                          <a:cubicBezTo>
                            <a:pt x="378" y="208"/>
                            <a:pt x="378" y="208"/>
                            <a:pt x="378" y="208"/>
                          </a:cubicBezTo>
                          <a:cubicBezTo>
                            <a:pt x="378" y="212"/>
                            <a:pt x="378" y="216"/>
                            <a:pt x="379" y="220"/>
                          </a:cubicBezTo>
                          <a:cubicBezTo>
                            <a:pt x="295" y="281"/>
                            <a:pt x="210" y="371"/>
                            <a:pt x="159" y="501"/>
                          </a:cubicBezTo>
                          <a:cubicBezTo>
                            <a:pt x="150" y="501"/>
                            <a:pt x="140" y="504"/>
                            <a:pt x="133" y="510"/>
                          </a:cubicBezTo>
                          <a:cubicBezTo>
                            <a:pt x="108" y="496"/>
                            <a:pt x="87" y="485"/>
                            <a:pt x="71" y="478"/>
                          </a:cubicBezTo>
                          <a:cubicBezTo>
                            <a:pt x="87" y="353"/>
                            <a:pt x="152" y="244"/>
                            <a:pt x="246" y="169"/>
                          </a:cubicBezTo>
                          <a:close/>
                          <a:moveTo>
                            <a:pt x="540" y="67"/>
                          </a:moveTo>
                          <a:lnTo>
                            <a:pt x="540" y="67"/>
                          </a:lnTo>
                          <a:cubicBezTo>
                            <a:pt x="585" y="67"/>
                            <a:pt x="628" y="73"/>
                            <a:pt x="669" y="85"/>
                          </a:cubicBezTo>
                          <a:cubicBezTo>
                            <a:pt x="614" y="100"/>
                            <a:pt x="541" y="124"/>
                            <a:pt x="465" y="166"/>
                          </a:cubicBezTo>
                          <a:cubicBezTo>
                            <a:pt x="456" y="158"/>
                            <a:pt x="445" y="154"/>
                            <a:pt x="432" y="154"/>
                          </a:cubicBezTo>
                          <a:cubicBezTo>
                            <a:pt x="417" y="154"/>
                            <a:pt x="403" y="160"/>
                            <a:pt x="393" y="170"/>
                          </a:cubicBezTo>
                          <a:cubicBezTo>
                            <a:pt x="354" y="155"/>
                            <a:pt x="319" y="145"/>
                            <a:pt x="291" y="138"/>
                          </a:cubicBezTo>
                          <a:cubicBezTo>
                            <a:pt x="363" y="93"/>
                            <a:pt x="448" y="67"/>
                            <a:pt x="540" y="67"/>
                          </a:cubicBezTo>
                          <a:close/>
                          <a:moveTo>
                            <a:pt x="870" y="201"/>
                          </a:moveTo>
                          <a:lnTo>
                            <a:pt x="870" y="201"/>
                          </a:lnTo>
                          <a:cubicBezTo>
                            <a:pt x="828" y="229"/>
                            <a:pt x="790" y="263"/>
                            <a:pt x="755" y="300"/>
                          </a:cubicBezTo>
                          <a:cubicBezTo>
                            <a:pt x="740" y="293"/>
                            <a:pt x="723" y="290"/>
                            <a:pt x="706" y="290"/>
                          </a:cubicBezTo>
                          <a:cubicBezTo>
                            <a:pt x="679" y="290"/>
                            <a:pt x="655" y="298"/>
                            <a:pt x="635" y="312"/>
                          </a:cubicBezTo>
                          <a:cubicBezTo>
                            <a:pt x="586" y="270"/>
                            <a:pt x="535" y="237"/>
                            <a:pt x="486" y="212"/>
                          </a:cubicBezTo>
                          <a:cubicBezTo>
                            <a:pt x="486" y="211"/>
                            <a:pt x="486" y="209"/>
                            <a:pt x="486" y="208"/>
                          </a:cubicBezTo>
                          <a:cubicBezTo>
                            <a:pt x="486" y="205"/>
                            <a:pt x="486" y="203"/>
                            <a:pt x="485" y="200"/>
                          </a:cubicBezTo>
                          <a:cubicBezTo>
                            <a:pt x="589" y="144"/>
                            <a:pt x="690" y="120"/>
                            <a:pt x="738" y="110"/>
                          </a:cubicBezTo>
                          <a:cubicBezTo>
                            <a:pt x="787" y="133"/>
                            <a:pt x="831" y="164"/>
                            <a:pt x="870" y="201"/>
                          </a:cubicBezTo>
                          <a:close/>
                          <a:moveTo>
                            <a:pt x="984" y="377"/>
                          </a:moveTo>
                          <a:lnTo>
                            <a:pt x="984" y="377"/>
                          </a:lnTo>
                          <a:cubicBezTo>
                            <a:pt x="929" y="372"/>
                            <a:pt x="875" y="372"/>
                            <a:pt x="823" y="376"/>
                          </a:cubicBezTo>
                          <a:cubicBezTo>
                            <a:pt x="817" y="355"/>
                            <a:pt x="805" y="337"/>
                            <a:pt x="789" y="322"/>
                          </a:cubicBezTo>
                          <a:cubicBezTo>
                            <a:pt x="822" y="288"/>
                            <a:pt x="858" y="257"/>
                            <a:pt x="897" y="231"/>
                          </a:cubicBezTo>
                          <a:cubicBezTo>
                            <a:pt x="934" y="274"/>
                            <a:pt x="964" y="323"/>
                            <a:pt x="984" y="377"/>
                          </a:cubicBezTo>
                          <a:close/>
                          <a:moveTo>
                            <a:pt x="706" y="497"/>
                          </a:moveTo>
                          <a:lnTo>
                            <a:pt x="706" y="497"/>
                          </a:lnTo>
                          <a:cubicBezTo>
                            <a:pt x="659" y="497"/>
                            <a:pt x="622" y="459"/>
                            <a:pt x="622" y="413"/>
                          </a:cubicBezTo>
                          <a:cubicBezTo>
                            <a:pt x="622" y="367"/>
                            <a:pt x="659" y="330"/>
                            <a:pt x="706" y="330"/>
                          </a:cubicBezTo>
                          <a:cubicBezTo>
                            <a:pt x="752" y="330"/>
                            <a:pt x="789" y="367"/>
                            <a:pt x="789" y="413"/>
                          </a:cubicBezTo>
                          <a:cubicBezTo>
                            <a:pt x="789" y="459"/>
                            <a:pt x="752" y="497"/>
                            <a:pt x="706" y="497"/>
                          </a:cubicBezTo>
                          <a:close/>
                          <a:moveTo>
                            <a:pt x="582" y="413"/>
                          </a:moveTo>
                          <a:lnTo>
                            <a:pt x="582" y="413"/>
                          </a:lnTo>
                          <a:cubicBezTo>
                            <a:pt x="582" y="419"/>
                            <a:pt x="582" y="424"/>
                            <a:pt x="583" y="430"/>
                          </a:cubicBezTo>
                          <a:cubicBezTo>
                            <a:pt x="457" y="478"/>
                            <a:pt x="359" y="551"/>
                            <a:pt x="286" y="621"/>
                          </a:cubicBezTo>
                          <a:cubicBezTo>
                            <a:pt x="261" y="599"/>
                            <a:pt x="236" y="579"/>
                            <a:pt x="213" y="562"/>
                          </a:cubicBezTo>
                          <a:cubicBezTo>
                            <a:pt x="214" y="559"/>
                            <a:pt x="214" y="555"/>
                            <a:pt x="214" y="552"/>
                          </a:cubicBezTo>
                          <a:cubicBezTo>
                            <a:pt x="214" y="537"/>
                            <a:pt x="207" y="523"/>
                            <a:pt x="197" y="514"/>
                          </a:cubicBezTo>
                          <a:cubicBezTo>
                            <a:pt x="237" y="410"/>
                            <a:pt x="305" y="323"/>
                            <a:pt x="401" y="253"/>
                          </a:cubicBezTo>
                          <a:cubicBezTo>
                            <a:pt x="410" y="259"/>
                            <a:pt x="421" y="262"/>
                            <a:pt x="432" y="262"/>
                          </a:cubicBezTo>
                          <a:cubicBezTo>
                            <a:pt x="446" y="262"/>
                            <a:pt x="459" y="257"/>
                            <a:pt x="468" y="248"/>
                          </a:cubicBezTo>
                          <a:cubicBezTo>
                            <a:pt x="514" y="272"/>
                            <a:pt x="561" y="302"/>
                            <a:pt x="606" y="340"/>
                          </a:cubicBezTo>
                          <a:cubicBezTo>
                            <a:pt x="591" y="361"/>
                            <a:pt x="582" y="386"/>
                            <a:pt x="582" y="413"/>
                          </a:cubicBezTo>
                          <a:close/>
                          <a:moveTo>
                            <a:pt x="78" y="747"/>
                          </a:moveTo>
                          <a:lnTo>
                            <a:pt x="78" y="747"/>
                          </a:lnTo>
                          <a:cubicBezTo>
                            <a:pt x="78" y="729"/>
                            <a:pt x="85" y="714"/>
                            <a:pt x="96" y="701"/>
                          </a:cubicBezTo>
                          <a:cubicBezTo>
                            <a:pt x="77" y="651"/>
                            <a:pt x="67" y="596"/>
                            <a:pt x="67" y="540"/>
                          </a:cubicBezTo>
                          <a:cubicBezTo>
                            <a:pt x="67" y="533"/>
                            <a:pt x="67" y="527"/>
                            <a:pt x="67" y="521"/>
                          </a:cubicBezTo>
                          <a:cubicBezTo>
                            <a:pt x="80" y="527"/>
                            <a:pt x="95" y="535"/>
                            <a:pt x="112" y="545"/>
                          </a:cubicBezTo>
                          <a:cubicBezTo>
                            <a:pt x="111" y="547"/>
                            <a:pt x="111" y="549"/>
                            <a:pt x="111" y="552"/>
                          </a:cubicBezTo>
                          <a:cubicBezTo>
                            <a:pt x="111" y="569"/>
                            <a:pt x="119" y="583"/>
                            <a:pt x="131" y="593"/>
                          </a:cubicBezTo>
                          <a:cubicBezTo>
                            <a:pt x="125" y="622"/>
                            <a:pt x="120" y="653"/>
                            <a:pt x="117" y="685"/>
                          </a:cubicBezTo>
                          <a:cubicBezTo>
                            <a:pt x="126" y="680"/>
                            <a:pt x="137" y="677"/>
                            <a:pt x="148" y="677"/>
                          </a:cubicBezTo>
                          <a:lnTo>
                            <a:pt x="158" y="677"/>
                          </a:lnTo>
                          <a:cubicBezTo>
                            <a:pt x="160" y="652"/>
                            <a:pt x="164" y="627"/>
                            <a:pt x="169" y="603"/>
                          </a:cubicBezTo>
                          <a:cubicBezTo>
                            <a:pt x="177" y="602"/>
                            <a:pt x="183" y="599"/>
                            <a:pt x="189" y="596"/>
                          </a:cubicBezTo>
                          <a:cubicBezTo>
                            <a:pt x="211" y="612"/>
                            <a:pt x="234" y="630"/>
                            <a:pt x="257" y="651"/>
                          </a:cubicBezTo>
                          <a:cubicBezTo>
                            <a:pt x="248" y="660"/>
                            <a:pt x="240" y="669"/>
                            <a:pt x="233" y="677"/>
                          </a:cubicBezTo>
                          <a:lnTo>
                            <a:pt x="336" y="677"/>
                          </a:lnTo>
                          <a:lnTo>
                            <a:pt x="336" y="670"/>
                          </a:lnTo>
                          <a:cubicBezTo>
                            <a:pt x="329" y="663"/>
                            <a:pt x="322" y="656"/>
                            <a:pt x="316" y="649"/>
                          </a:cubicBezTo>
                          <a:cubicBezTo>
                            <a:pt x="385" y="582"/>
                            <a:pt x="477" y="514"/>
                            <a:pt x="595" y="468"/>
                          </a:cubicBezTo>
                          <a:cubicBezTo>
                            <a:pt x="602" y="482"/>
                            <a:pt x="611" y="494"/>
                            <a:pt x="622" y="504"/>
                          </a:cubicBezTo>
                          <a:cubicBezTo>
                            <a:pt x="612" y="526"/>
                            <a:pt x="602" y="549"/>
                            <a:pt x="594" y="571"/>
                          </a:cubicBezTo>
                          <a:lnTo>
                            <a:pt x="637" y="571"/>
                          </a:lnTo>
                          <a:cubicBezTo>
                            <a:pt x="643" y="556"/>
                            <a:pt x="649" y="541"/>
                            <a:pt x="656" y="526"/>
                          </a:cubicBezTo>
                          <a:cubicBezTo>
                            <a:pt x="671" y="533"/>
                            <a:pt x="688" y="537"/>
                            <a:pt x="706" y="537"/>
                          </a:cubicBezTo>
                          <a:cubicBezTo>
                            <a:pt x="723" y="537"/>
                            <a:pt x="740" y="533"/>
                            <a:pt x="756" y="526"/>
                          </a:cubicBezTo>
                          <a:cubicBezTo>
                            <a:pt x="780" y="573"/>
                            <a:pt x="798" y="624"/>
                            <a:pt x="811" y="677"/>
                          </a:cubicBezTo>
                          <a:lnTo>
                            <a:pt x="853" y="677"/>
                          </a:lnTo>
                          <a:cubicBezTo>
                            <a:pt x="839" y="615"/>
                            <a:pt x="817" y="557"/>
                            <a:pt x="789" y="504"/>
                          </a:cubicBezTo>
                          <a:cubicBezTo>
                            <a:pt x="813" y="482"/>
                            <a:pt x="828" y="450"/>
                            <a:pt x="829" y="415"/>
                          </a:cubicBezTo>
                          <a:cubicBezTo>
                            <a:pt x="883" y="411"/>
                            <a:pt x="940" y="413"/>
                            <a:pt x="997" y="419"/>
                          </a:cubicBezTo>
                          <a:cubicBezTo>
                            <a:pt x="1007" y="457"/>
                            <a:pt x="1013" y="498"/>
                            <a:pt x="1013" y="540"/>
                          </a:cubicBezTo>
                          <a:cubicBezTo>
                            <a:pt x="1013" y="596"/>
                            <a:pt x="1002" y="651"/>
                            <a:pt x="984" y="701"/>
                          </a:cubicBezTo>
                          <a:cubicBezTo>
                            <a:pt x="995" y="714"/>
                            <a:pt x="1001" y="729"/>
                            <a:pt x="1001" y="747"/>
                          </a:cubicBezTo>
                          <a:lnTo>
                            <a:pt x="1001" y="818"/>
                          </a:lnTo>
                          <a:cubicBezTo>
                            <a:pt x="1051" y="737"/>
                            <a:pt x="1079" y="642"/>
                            <a:pt x="1079" y="540"/>
                          </a:cubicBezTo>
                          <a:cubicBezTo>
                            <a:pt x="1079" y="242"/>
                            <a:pt x="837" y="0"/>
                            <a:pt x="540" y="0"/>
                          </a:cubicBezTo>
                          <a:cubicBezTo>
                            <a:pt x="242" y="0"/>
                            <a:pt x="0" y="242"/>
                            <a:pt x="0" y="540"/>
                          </a:cubicBezTo>
                          <a:cubicBezTo>
                            <a:pt x="0" y="642"/>
                            <a:pt x="29" y="737"/>
                            <a:pt x="78" y="818"/>
                          </a:cubicBezTo>
                          <a:lnTo>
                            <a:pt x="78" y="747"/>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5" name="Freeform 187">
                      <a:extLst>
                        <a:ext uri="{FF2B5EF4-FFF2-40B4-BE49-F238E27FC236}">
                          <a16:creationId xmlns:a16="http://schemas.microsoft.com/office/drawing/2014/main" id="{3070E8FF-D6D5-4AF9-A39D-ADBDC0532F2C}"/>
                        </a:ext>
                      </a:extLst>
                    </p:cNvPr>
                    <p:cNvSpPr>
                      <a:spLocks noEditPoints="1"/>
                    </p:cNvSpPr>
                    <p:nvPr/>
                  </p:nvSpPr>
                  <p:spPr bwMode="auto">
                    <a:xfrm>
                      <a:off x="856755" y="4843667"/>
                      <a:ext cx="165699" cy="297168"/>
                    </a:xfrm>
                    <a:custGeom>
                      <a:avLst/>
                      <a:gdLst>
                        <a:gd name="T0" fmla="*/ 2147483646 w 354"/>
                        <a:gd name="T1" fmla="*/ 2147483646 h 631"/>
                        <a:gd name="T2" fmla="*/ 2147483646 w 354"/>
                        <a:gd name="T3" fmla="*/ 2147483646 h 631"/>
                        <a:gd name="T4" fmla="*/ 2147483646 w 354"/>
                        <a:gd name="T5" fmla="*/ 2147483646 h 631"/>
                        <a:gd name="T6" fmla="*/ 2147483646 w 354"/>
                        <a:gd name="T7" fmla="*/ 2147483646 h 631"/>
                        <a:gd name="T8" fmla="*/ 2147483646 w 354"/>
                        <a:gd name="T9" fmla="*/ 2147483646 h 631"/>
                        <a:gd name="T10" fmla="*/ 2147483646 w 354"/>
                        <a:gd name="T11" fmla="*/ 2147483646 h 631"/>
                        <a:gd name="T12" fmla="*/ 2147483646 w 354"/>
                        <a:gd name="T13" fmla="*/ 2147483646 h 631"/>
                        <a:gd name="T14" fmla="*/ 2147483646 w 354"/>
                        <a:gd name="T15" fmla="*/ 2147483646 h 631"/>
                        <a:gd name="T16" fmla="*/ 2147483646 w 354"/>
                        <a:gd name="T17" fmla="*/ 2147483646 h 631"/>
                        <a:gd name="T18" fmla="*/ 2147483646 w 354"/>
                        <a:gd name="T19" fmla="*/ 2147483646 h 631"/>
                        <a:gd name="T20" fmla="*/ 2147483646 w 354"/>
                        <a:gd name="T21" fmla="*/ 2147483646 h 631"/>
                        <a:gd name="T22" fmla="*/ 2147483646 w 354"/>
                        <a:gd name="T23" fmla="*/ 2147483646 h 631"/>
                        <a:gd name="T24" fmla="*/ 2147483646 w 354"/>
                        <a:gd name="T25" fmla="*/ 2147483646 h 631"/>
                        <a:gd name="T26" fmla="*/ 0 w 354"/>
                        <a:gd name="T27" fmla="*/ 2147483646 h 631"/>
                        <a:gd name="T28" fmla="*/ 0 w 354"/>
                        <a:gd name="T29" fmla="*/ 2147483646 h 631"/>
                        <a:gd name="T30" fmla="*/ 2147483646 w 354"/>
                        <a:gd name="T31" fmla="*/ 0 h 631"/>
                        <a:gd name="T32" fmla="*/ 2147483646 w 354"/>
                        <a:gd name="T33" fmla="*/ 0 h 631"/>
                        <a:gd name="T34" fmla="*/ 2147483646 w 354"/>
                        <a:gd name="T35" fmla="*/ 2147483646 h 631"/>
                        <a:gd name="T36" fmla="*/ 2147483646 w 354"/>
                        <a:gd name="T37" fmla="*/ 2147483646 h 631"/>
                        <a:gd name="T38" fmla="*/ 2147483646 w 354"/>
                        <a:gd name="T39" fmla="*/ 2147483646 h 63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54"/>
                        <a:gd name="T61" fmla="*/ 0 h 631"/>
                        <a:gd name="T62" fmla="*/ 354 w 354"/>
                        <a:gd name="T63" fmla="*/ 631 h 631"/>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54" h="631">
                          <a:moveTo>
                            <a:pt x="48" y="40"/>
                          </a:moveTo>
                          <a:lnTo>
                            <a:pt x="48" y="40"/>
                          </a:lnTo>
                          <a:cubicBezTo>
                            <a:pt x="43" y="40"/>
                            <a:pt x="40" y="43"/>
                            <a:pt x="40" y="48"/>
                          </a:cubicBezTo>
                          <a:lnTo>
                            <a:pt x="40" y="583"/>
                          </a:lnTo>
                          <a:cubicBezTo>
                            <a:pt x="40" y="588"/>
                            <a:pt x="43" y="591"/>
                            <a:pt x="48" y="591"/>
                          </a:cubicBezTo>
                          <a:lnTo>
                            <a:pt x="306" y="591"/>
                          </a:lnTo>
                          <a:cubicBezTo>
                            <a:pt x="310" y="591"/>
                            <a:pt x="314" y="588"/>
                            <a:pt x="314" y="583"/>
                          </a:cubicBezTo>
                          <a:lnTo>
                            <a:pt x="314" y="48"/>
                          </a:lnTo>
                          <a:cubicBezTo>
                            <a:pt x="314" y="43"/>
                            <a:pt x="310" y="40"/>
                            <a:pt x="306" y="40"/>
                          </a:cubicBezTo>
                          <a:lnTo>
                            <a:pt x="48" y="40"/>
                          </a:lnTo>
                          <a:close/>
                          <a:moveTo>
                            <a:pt x="306" y="631"/>
                          </a:moveTo>
                          <a:lnTo>
                            <a:pt x="306" y="631"/>
                          </a:lnTo>
                          <a:lnTo>
                            <a:pt x="48" y="631"/>
                          </a:lnTo>
                          <a:cubicBezTo>
                            <a:pt x="21" y="631"/>
                            <a:pt x="0" y="610"/>
                            <a:pt x="0" y="583"/>
                          </a:cubicBezTo>
                          <a:lnTo>
                            <a:pt x="0" y="48"/>
                          </a:lnTo>
                          <a:cubicBezTo>
                            <a:pt x="0" y="21"/>
                            <a:pt x="21" y="0"/>
                            <a:pt x="48" y="0"/>
                          </a:cubicBezTo>
                          <a:lnTo>
                            <a:pt x="306" y="0"/>
                          </a:lnTo>
                          <a:cubicBezTo>
                            <a:pt x="332" y="0"/>
                            <a:pt x="354" y="21"/>
                            <a:pt x="354" y="48"/>
                          </a:cubicBezTo>
                          <a:lnTo>
                            <a:pt x="354" y="583"/>
                          </a:lnTo>
                          <a:cubicBezTo>
                            <a:pt x="354" y="610"/>
                            <a:pt x="332" y="631"/>
                            <a:pt x="306" y="631"/>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6" name="Freeform 188">
                      <a:extLst>
                        <a:ext uri="{FF2B5EF4-FFF2-40B4-BE49-F238E27FC236}">
                          <a16:creationId xmlns:a16="http://schemas.microsoft.com/office/drawing/2014/main" id="{08119CF9-CD0C-487A-8DB9-F5E2F1AF91D5}"/>
                        </a:ext>
                      </a:extLst>
                    </p:cNvPr>
                    <p:cNvSpPr/>
                    <p:nvPr/>
                  </p:nvSpPr>
                  <p:spPr bwMode="auto">
                    <a:xfrm>
                      <a:off x="903079" y="4893491"/>
                      <a:ext cx="73050" cy="40928"/>
                    </a:xfrm>
                    <a:custGeom>
                      <a:avLst/>
                      <a:gdLst>
                        <a:gd name="T0" fmla="*/ 2147483646 w 157"/>
                        <a:gd name="T1" fmla="*/ 2147483646 h 87"/>
                        <a:gd name="T2" fmla="*/ 2147483646 w 157"/>
                        <a:gd name="T3" fmla="*/ 2147483646 h 87"/>
                        <a:gd name="T4" fmla="*/ 0 w 157"/>
                        <a:gd name="T5" fmla="*/ 2147483646 h 87"/>
                        <a:gd name="T6" fmla="*/ 0 w 157"/>
                        <a:gd name="T7" fmla="*/ 0 h 87"/>
                        <a:gd name="T8" fmla="*/ 2147483646 w 157"/>
                        <a:gd name="T9" fmla="*/ 0 h 87"/>
                        <a:gd name="T10" fmla="*/ 2147483646 w 157"/>
                        <a:gd name="T11" fmla="*/ 2147483646 h 87"/>
                        <a:gd name="T12" fmla="*/ 0 60000 65536"/>
                        <a:gd name="T13" fmla="*/ 0 60000 65536"/>
                        <a:gd name="T14" fmla="*/ 0 60000 65536"/>
                        <a:gd name="T15" fmla="*/ 0 60000 65536"/>
                        <a:gd name="T16" fmla="*/ 0 60000 65536"/>
                        <a:gd name="T17" fmla="*/ 0 60000 65536"/>
                        <a:gd name="T18" fmla="*/ 0 w 157"/>
                        <a:gd name="T19" fmla="*/ 0 h 87"/>
                        <a:gd name="T20" fmla="*/ 157 w 157"/>
                        <a:gd name="T21" fmla="*/ 87 h 87"/>
                      </a:gdLst>
                      <a:ahLst/>
                      <a:cxnLst>
                        <a:cxn ang="T12">
                          <a:pos x="T0" y="T1"/>
                        </a:cxn>
                        <a:cxn ang="T13">
                          <a:pos x="T2" y="T3"/>
                        </a:cxn>
                        <a:cxn ang="T14">
                          <a:pos x="T4" y="T5"/>
                        </a:cxn>
                        <a:cxn ang="T15">
                          <a:pos x="T6" y="T7"/>
                        </a:cxn>
                        <a:cxn ang="T16">
                          <a:pos x="T8" y="T9"/>
                        </a:cxn>
                        <a:cxn ang="T17">
                          <a:pos x="T10" y="T11"/>
                        </a:cxn>
                      </a:cxnLst>
                      <a:rect l="T18" t="T19" r="T20" b="T21"/>
                      <a:pathLst>
                        <a:path w="157" h="87">
                          <a:moveTo>
                            <a:pt x="157" y="87"/>
                          </a:moveTo>
                          <a:lnTo>
                            <a:pt x="157" y="87"/>
                          </a:lnTo>
                          <a:lnTo>
                            <a:pt x="0" y="87"/>
                          </a:lnTo>
                          <a:lnTo>
                            <a:pt x="0" y="0"/>
                          </a:lnTo>
                          <a:lnTo>
                            <a:pt x="157" y="0"/>
                          </a:lnTo>
                          <a:lnTo>
                            <a:pt x="157" y="87"/>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7" name="Freeform 189">
                      <a:extLst>
                        <a:ext uri="{FF2B5EF4-FFF2-40B4-BE49-F238E27FC236}">
                          <a16:creationId xmlns:a16="http://schemas.microsoft.com/office/drawing/2014/main" id="{D5002275-225F-4E9F-B88B-5530F66B7C45}"/>
                        </a:ext>
                      </a:extLst>
                    </p:cNvPr>
                    <p:cNvSpPr/>
                    <p:nvPr/>
                  </p:nvSpPr>
                  <p:spPr bwMode="auto">
                    <a:xfrm>
                      <a:off x="903079" y="4955771"/>
                      <a:ext cx="73050" cy="40928"/>
                    </a:xfrm>
                    <a:custGeom>
                      <a:avLst/>
                      <a:gdLst>
                        <a:gd name="T0" fmla="*/ 2147483646 w 157"/>
                        <a:gd name="T1" fmla="*/ 2147483646 h 87"/>
                        <a:gd name="T2" fmla="*/ 2147483646 w 157"/>
                        <a:gd name="T3" fmla="*/ 2147483646 h 87"/>
                        <a:gd name="T4" fmla="*/ 0 w 157"/>
                        <a:gd name="T5" fmla="*/ 2147483646 h 87"/>
                        <a:gd name="T6" fmla="*/ 0 w 157"/>
                        <a:gd name="T7" fmla="*/ 0 h 87"/>
                        <a:gd name="T8" fmla="*/ 2147483646 w 157"/>
                        <a:gd name="T9" fmla="*/ 0 h 87"/>
                        <a:gd name="T10" fmla="*/ 2147483646 w 157"/>
                        <a:gd name="T11" fmla="*/ 2147483646 h 87"/>
                        <a:gd name="T12" fmla="*/ 0 60000 65536"/>
                        <a:gd name="T13" fmla="*/ 0 60000 65536"/>
                        <a:gd name="T14" fmla="*/ 0 60000 65536"/>
                        <a:gd name="T15" fmla="*/ 0 60000 65536"/>
                        <a:gd name="T16" fmla="*/ 0 60000 65536"/>
                        <a:gd name="T17" fmla="*/ 0 60000 65536"/>
                        <a:gd name="T18" fmla="*/ 0 w 157"/>
                        <a:gd name="T19" fmla="*/ 0 h 87"/>
                        <a:gd name="T20" fmla="*/ 157 w 157"/>
                        <a:gd name="T21" fmla="*/ 87 h 87"/>
                      </a:gdLst>
                      <a:ahLst/>
                      <a:cxnLst>
                        <a:cxn ang="T12">
                          <a:pos x="T0" y="T1"/>
                        </a:cxn>
                        <a:cxn ang="T13">
                          <a:pos x="T2" y="T3"/>
                        </a:cxn>
                        <a:cxn ang="T14">
                          <a:pos x="T4" y="T5"/>
                        </a:cxn>
                        <a:cxn ang="T15">
                          <a:pos x="T6" y="T7"/>
                        </a:cxn>
                        <a:cxn ang="T16">
                          <a:pos x="T8" y="T9"/>
                        </a:cxn>
                        <a:cxn ang="T17">
                          <a:pos x="T10" y="T11"/>
                        </a:cxn>
                      </a:cxnLst>
                      <a:rect l="T18" t="T19" r="T20" b="T21"/>
                      <a:pathLst>
                        <a:path w="157" h="87">
                          <a:moveTo>
                            <a:pt x="157" y="87"/>
                          </a:moveTo>
                          <a:lnTo>
                            <a:pt x="157" y="87"/>
                          </a:lnTo>
                          <a:lnTo>
                            <a:pt x="0" y="87"/>
                          </a:lnTo>
                          <a:lnTo>
                            <a:pt x="0" y="0"/>
                          </a:lnTo>
                          <a:lnTo>
                            <a:pt x="157" y="0"/>
                          </a:lnTo>
                          <a:lnTo>
                            <a:pt x="157" y="87"/>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8" name="Freeform 190">
                      <a:extLst>
                        <a:ext uri="{FF2B5EF4-FFF2-40B4-BE49-F238E27FC236}">
                          <a16:creationId xmlns:a16="http://schemas.microsoft.com/office/drawing/2014/main" id="{0EEF3BA9-EE93-46CB-B5C1-DACB24992FB1}"/>
                        </a:ext>
                      </a:extLst>
                    </p:cNvPr>
                    <p:cNvSpPr>
                      <a:spLocks noEditPoints="1"/>
                    </p:cNvSpPr>
                    <p:nvPr/>
                  </p:nvSpPr>
                  <p:spPr bwMode="auto">
                    <a:xfrm>
                      <a:off x="735599" y="4893491"/>
                      <a:ext cx="138973" cy="247343"/>
                    </a:xfrm>
                    <a:custGeom>
                      <a:avLst/>
                      <a:gdLst>
                        <a:gd name="T0" fmla="*/ 2147483646 w 298"/>
                        <a:gd name="T1" fmla="*/ 2147483646 h 525"/>
                        <a:gd name="T2" fmla="*/ 2147483646 w 298"/>
                        <a:gd name="T3" fmla="*/ 2147483646 h 525"/>
                        <a:gd name="T4" fmla="*/ 2147483646 w 298"/>
                        <a:gd name="T5" fmla="*/ 2147483646 h 525"/>
                        <a:gd name="T6" fmla="*/ 2147483646 w 298"/>
                        <a:gd name="T7" fmla="*/ 2147483646 h 525"/>
                        <a:gd name="T8" fmla="*/ 2147483646 w 298"/>
                        <a:gd name="T9" fmla="*/ 2147483646 h 525"/>
                        <a:gd name="T10" fmla="*/ 2147483646 w 298"/>
                        <a:gd name="T11" fmla="*/ 2147483646 h 525"/>
                        <a:gd name="T12" fmla="*/ 2147483646 w 298"/>
                        <a:gd name="T13" fmla="*/ 2147483646 h 525"/>
                        <a:gd name="T14" fmla="*/ 2147483646 w 298"/>
                        <a:gd name="T15" fmla="*/ 2147483646 h 525"/>
                        <a:gd name="T16" fmla="*/ 2147483646 w 298"/>
                        <a:gd name="T17" fmla="*/ 2147483646 h 525"/>
                        <a:gd name="T18" fmla="*/ 2147483646 w 298"/>
                        <a:gd name="T19" fmla="*/ 2147483646 h 525"/>
                        <a:gd name="T20" fmla="*/ 2147483646 w 298"/>
                        <a:gd name="T21" fmla="*/ 2147483646 h 525"/>
                        <a:gd name="T22" fmla="*/ 2147483646 w 298"/>
                        <a:gd name="T23" fmla="*/ 2147483646 h 525"/>
                        <a:gd name="T24" fmla="*/ 2147483646 w 298"/>
                        <a:gd name="T25" fmla="*/ 2147483646 h 525"/>
                        <a:gd name="T26" fmla="*/ 0 w 298"/>
                        <a:gd name="T27" fmla="*/ 2147483646 h 525"/>
                        <a:gd name="T28" fmla="*/ 0 w 298"/>
                        <a:gd name="T29" fmla="*/ 2147483646 h 525"/>
                        <a:gd name="T30" fmla="*/ 2147483646 w 298"/>
                        <a:gd name="T31" fmla="*/ 0 h 525"/>
                        <a:gd name="T32" fmla="*/ 2147483646 w 298"/>
                        <a:gd name="T33" fmla="*/ 0 h 525"/>
                        <a:gd name="T34" fmla="*/ 2147483646 w 298"/>
                        <a:gd name="T35" fmla="*/ 2147483646 h 525"/>
                        <a:gd name="T36" fmla="*/ 2147483646 w 298"/>
                        <a:gd name="T37" fmla="*/ 2147483646 h 525"/>
                        <a:gd name="T38" fmla="*/ 2147483646 w 298"/>
                        <a:gd name="T39" fmla="*/ 2147483646 h 52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98"/>
                        <a:gd name="T61" fmla="*/ 0 h 525"/>
                        <a:gd name="T62" fmla="*/ 298 w 298"/>
                        <a:gd name="T63" fmla="*/ 525 h 52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98" h="525">
                          <a:moveTo>
                            <a:pt x="43" y="40"/>
                          </a:moveTo>
                          <a:lnTo>
                            <a:pt x="43" y="40"/>
                          </a:lnTo>
                          <a:cubicBezTo>
                            <a:pt x="41" y="40"/>
                            <a:pt x="40" y="41"/>
                            <a:pt x="40" y="43"/>
                          </a:cubicBezTo>
                          <a:lnTo>
                            <a:pt x="40" y="482"/>
                          </a:lnTo>
                          <a:cubicBezTo>
                            <a:pt x="40" y="484"/>
                            <a:pt x="41" y="485"/>
                            <a:pt x="43" y="485"/>
                          </a:cubicBezTo>
                          <a:lnTo>
                            <a:pt x="255" y="485"/>
                          </a:lnTo>
                          <a:cubicBezTo>
                            <a:pt x="256" y="485"/>
                            <a:pt x="258" y="484"/>
                            <a:pt x="258" y="482"/>
                          </a:cubicBezTo>
                          <a:lnTo>
                            <a:pt x="258" y="43"/>
                          </a:lnTo>
                          <a:cubicBezTo>
                            <a:pt x="258" y="41"/>
                            <a:pt x="256" y="40"/>
                            <a:pt x="255" y="40"/>
                          </a:cubicBezTo>
                          <a:lnTo>
                            <a:pt x="43" y="40"/>
                          </a:lnTo>
                          <a:close/>
                          <a:moveTo>
                            <a:pt x="255" y="525"/>
                          </a:moveTo>
                          <a:lnTo>
                            <a:pt x="255" y="525"/>
                          </a:lnTo>
                          <a:lnTo>
                            <a:pt x="43" y="525"/>
                          </a:lnTo>
                          <a:cubicBezTo>
                            <a:pt x="19" y="525"/>
                            <a:pt x="0" y="506"/>
                            <a:pt x="0" y="482"/>
                          </a:cubicBezTo>
                          <a:lnTo>
                            <a:pt x="0" y="43"/>
                          </a:lnTo>
                          <a:cubicBezTo>
                            <a:pt x="0" y="19"/>
                            <a:pt x="19" y="0"/>
                            <a:pt x="43" y="0"/>
                          </a:cubicBezTo>
                          <a:lnTo>
                            <a:pt x="255" y="0"/>
                          </a:lnTo>
                          <a:cubicBezTo>
                            <a:pt x="278" y="0"/>
                            <a:pt x="298" y="19"/>
                            <a:pt x="298" y="43"/>
                          </a:cubicBezTo>
                          <a:lnTo>
                            <a:pt x="298" y="482"/>
                          </a:lnTo>
                          <a:cubicBezTo>
                            <a:pt x="298" y="506"/>
                            <a:pt x="278" y="525"/>
                            <a:pt x="255" y="525"/>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49" name="Freeform 191">
                      <a:extLst>
                        <a:ext uri="{FF2B5EF4-FFF2-40B4-BE49-F238E27FC236}">
                          <a16:creationId xmlns:a16="http://schemas.microsoft.com/office/drawing/2014/main" id="{9688A7FA-7E93-46EE-8561-6D880F35320F}"/>
                        </a:ext>
                      </a:extLst>
                    </p:cNvPr>
                    <p:cNvSpPr/>
                    <p:nvPr/>
                  </p:nvSpPr>
                  <p:spPr bwMode="auto">
                    <a:xfrm>
                      <a:off x="774796" y="4936198"/>
                      <a:ext cx="60578" cy="33810"/>
                    </a:xfrm>
                    <a:custGeom>
                      <a:avLst/>
                      <a:gdLst>
                        <a:gd name="T0" fmla="*/ 2147483646 w 127"/>
                        <a:gd name="T1" fmla="*/ 2147483646 h 71"/>
                        <a:gd name="T2" fmla="*/ 2147483646 w 127"/>
                        <a:gd name="T3" fmla="*/ 2147483646 h 71"/>
                        <a:gd name="T4" fmla="*/ 0 w 127"/>
                        <a:gd name="T5" fmla="*/ 2147483646 h 71"/>
                        <a:gd name="T6" fmla="*/ 0 w 127"/>
                        <a:gd name="T7" fmla="*/ 0 h 71"/>
                        <a:gd name="T8" fmla="*/ 2147483646 w 127"/>
                        <a:gd name="T9" fmla="*/ 0 h 71"/>
                        <a:gd name="T10" fmla="*/ 2147483646 w 127"/>
                        <a:gd name="T11" fmla="*/ 2147483646 h 71"/>
                        <a:gd name="T12" fmla="*/ 0 60000 65536"/>
                        <a:gd name="T13" fmla="*/ 0 60000 65536"/>
                        <a:gd name="T14" fmla="*/ 0 60000 65536"/>
                        <a:gd name="T15" fmla="*/ 0 60000 65536"/>
                        <a:gd name="T16" fmla="*/ 0 60000 65536"/>
                        <a:gd name="T17" fmla="*/ 0 60000 65536"/>
                        <a:gd name="T18" fmla="*/ 0 w 127"/>
                        <a:gd name="T19" fmla="*/ 0 h 71"/>
                        <a:gd name="T20" fmla="*/ 127 w 127"/>
                        <a:gd name="T21" fmla="*/ 71 h 71"/>
                      </a:gdLst>
                      <a:ahLst/>
                      <a:cxnLst>
                        <a:cxn ang="T12">
                          <a:pos x="T0" y="T1"/>
                        </a:cxn>
                        <a:cxn ang="T13">
                          <a:pos x="T2" y="T3"/>
                        </a:cxn>
                        <a:cxn ang="T14">
                          <a:pos x="T4" y="T5"/>
                        </a:cxn>
                        <a:cxn ang="T15">
                          <a:pos x="T6" y="T7"/>
                        </a:cxn>
                        <a:cxn ang="T16">
                          <a:pos x="T8" y="T9"/>
                        </a:cxn>
                        <a:cxn ang="T17">
                          <a:pos x="T10" y="T11"/>
                        </a:cxn>
                      </a:cxnLst>
                      <a:rect l="T18" t="T19" r="T20" b="T21"/>
                      <a:pathLst>
                        <a:path w="127" h="71">
                          <a:moveTo>
                            <a:pt x="127" y="71"/>
                          </a:moveTo>
                          <a:lnTo>
                            <a:pt x="127" y="71"/>
                          </a:lnTo>
                          <a:lnTo>
                            <a:pt x="0" y="71"/>
                          </a:lnTo>
                          <a:lnTo>
                            <a:pt x="0" y="0"/>
                          </a:lnTo>
                          <a:lnTo>
                            <a:pt x="127" y="0"/>
                          </a:lnTo>
                          <a:lnTo>
                            <a:pt x="127" y="71"/>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50" name="Freeform 192">
                      <a:extLst>
                        <a:ext uri="{FF2B5EF4-FFF2-40B4-BE49-F238E27FC236}">
                          <a16:creationId xmlns:a16="http://schemas.microsoft.com/office/drawing/2014/main" id="{9A9E79A3-A56C-4D42-AFB0-D4A0459706CA}"/>
                        </a:ext>
                      </a:extLst>
                    </p:cNvPr>
                    <p:cNvSpPr/>
                    <p:nvPr/>
                  </p:nvSpPr>
                  <p:spPr bwMode="auto">
                    <a:xfrm>
                      <a:off x="774796" y="4987801"/>
                      <a:ext cx="60578" cy="33810"/>
                    </a:xfrm>
                    <a:custGeom>
                      <a:avLst/>
                      <a:gdLst>
                        <a:gd name="T0" fmla="*/ 2147483646 w 127"/>
                        <a:gd name="T1" fmla="*/ 2147483646 h 71"/>
                        <a:gd name="T2" fmla="*/ 2147483646 w 127"/>
                        <a:gd name="T3" fmla="*/ 2147483646 h 71"/>
                        <a:gd name="T4" fmla="*/ 0 w 127"/>
                        <a:gd name="T5" fmla="*/ 2147483646 h 71"/>
                        <a:gd name="T6" fmla="*/ 0 w 127"/>
                        <a:gd name="T7" fmla="*/ 0 h 71"/>
                        <a:gd name="T8" fmla="*/ 2147483646 w 127"/>
                        <a:gd name="T9" fmla="*/ 0 h 71"/>
                        <a:gd name="T10" fmla="*/ 2147483646 w 127"/>
                        <a:gd name="T11" fmla="*/ 2147483646 h 71"/>
                        <a:gd name="T12" fmla="*/ 0 60000 65536"/>
                        <a:gd name="T13" fmla="*/ 0 60000 65536"/>
                        <a:gd name="T14" fmla="*/ 0 60000 65536"/>
                        <a:gd name="T15" fmla="*/ 0 60000 65536"/>
                        <a:gd name="T16" fmla="*/ 0 60000 65536"/>
                        <a:gd name="T17" fmla="*/ 0 60000 65536"/>
                        <a:gd name="T18" fmla="*/ 0 w 127"/>
                        <a:gd name="T19" fmla="*/ 0 h 71"/>
                        <a:gd name="T20" fmla="*/ 127 w 127"/>
                        <a:gd name="T21" fmla="*/ 71 h 71"/>
                      </a:gdLst>
                      <a:ahLst/>
                      <a:cxnLst>
                        <a:cxn ang="T12">
                          <a:pos x="T0" y="T1"/>
                        </a:cxn>
                        <a:cxn ang="T13">
                          <a:pos x="T2" y="T3"/>
                        </a:cxn>
                        <a:cxn ang="T14">
                          <a:pos x="T4" y="T5"/>
                        </a:cxn>
                        <a:cxn ang="T15">
                          <a:pos x="T6" y="T7"/>
                        </a:cxn>
                        <a:cxn ang="T16">
                          <a:pos x="T8" y="T9"/>
                        </a:cxn>
                        <a:cxn ang="T17">
                          <a:pos x="T10" y="T11"/>
                        </a:cxn>
                      </a:cxnLst>
                      <a:rect l="T18" t="T19" r="T20" b="T21"/>
                      <a:pathLst>
                        <a:path w="127" h="71">
                          <a:moveTo>
                            <a:pt x="127" y="71"/>
                          </a:moveTo>
                          <a:lnTo>
                            <a:pt x="127" y="71"/>
                          </a:lnTo>
                          <a:lnTo>
                            <a:pt x="0" y="71"/>
                          </a:lnTo>
                          <a:lnTo>
                            <a:pt x="0" y="0"/>
                          </a:lnTo>
                          <a:lnTo>
                            <a:pt x="127" y="0"/>
                          </a:lnTo>
                          <a:lnTo>
                            <a:pt x="127" y="71"/>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51" name="Freeform 193">
                      <a:extLst>
                        <a:ext uri="{FF2B5EF4-FFF2-40B4-BE49-F238E27FC236}">
                          <a16:creationId xmlns:a16="http://schemas.microsoft.com/office/drawing/2014/main" id="{F8C1BAE0-9D54-4677-9867-65F8EF0E3ED0}"/>
                        </a:ext>
                      </a:extLst>
                    </p:cNvPr>
                    <p:cNvSpPr/>
                    <p:nvPr/>
                  </p:nvSpPr>
                  <p:spPr bwMode="auto">
                    <a:xfrm>
                      <a:off x="1043833" y="4936198"/>
                      <a:ext cx="60578" cy="33810"/>
                    </a:xfrm>
                    <a:custGeom>
                      <a:avLst/>
                      <a:gdLst>
                        <a:gd name="T0" fmla="*/ 2147483646 w 128"/>
                        <a:gd name="T1" fmla="*/ 2147483646 h 71"/>
                        <a:gd name="T2" fmla="*/ 2147483646 w 128"/>
                        <a:gd name="T3" fmla="*/ 2147483646 h 71"/>
                        <a:gd name="T4" fmla="*/ 0 w 128"/>
                        <a:gd name="T5" fmla="*/ 2147483646 h 71"/>
                        <a:gd name="T6" fmla="*/ 0 w 128"/>
                        <a:gd name="T7" fmla="*/ 0 h 71"/>
                        <a:gd name="T8" fmla="*/ 2147483646 w 128"/>
                        <a:gd name="T9" fmla="*/ 0 h 71"/>
                        <a:gd name="T10" fmla="*/ 2147483646 w 128"/>
                        <a:gd name="T11" fmla="*/ 2147483646 h 71"/>
                        <a:gd name="T12" fmla="*/ 0 60000 65536"/>
                        <a:gd name="T13" fmla="*/ 0 60000 65536"/>
                        <a:gd name="T14" fmla="*/ 0 60000 65536"/>
                        <a:gd name="T15" fmla="*/ 0 60000 65536"/>
                        <a:gd name="T16" fmla="*/ 0 60000 65536"/>
                        <a:gd name="T17" fmla="*/ 0 60000 65536"/>
                        <a:gd name="T18" fmla="*/ 0 w 128"/>
                        <a:gd name="T19" fmla="*/ 0 h 71"/>
                        <a:gd name="T20" fmla="*/ 128 w 128"/>
                        <a:gd name="T21" fmla="*/ 71 h 71"/>
                      </a:gdLst>
                      <a:ahLst/>
                      <a:cxnLst>
                        <a:cxn ang="T12">
                          <a:pos x="T0" y="T1"/>
                        </a:cxn>
                        <a:cxn ang="T13">
                          <a:pos x="T2" y="T3"/>
                        </a:cxn>
                        <a:cxn ang="T14">
                          <a:pos x="T4" y="T5"/>
                        </a:cxn>
                        <a:cxn ang="T15">
                          <a:pos x="T6" y="T7"/>
                        </a:cxn>
                        <a:cxn ang="T16">
                          <a:pos x="T8" y="T9"/>
                        </a:cxn>
                        <a:cxn ang="T17">
                          <a:pos x="T10" y="T11"/>
                        </a:cxn>
                      </a:cxnLst>
                      <a:rect l="T18" t="T19" r="T20" b="T21"/>
                      <a:pathLst>
                        <a:path w="128" h="71">
                          <a:moveTo>
                            <a:pt x="128" y="71"/>
                          </a:moveTo>
                          <a:lnTo>
                            <a:pt x="128" y="71"/>
                          </a:lnTo>
                          <a:lnTo>
                            <a:pt x="0" y="71"/>
                          </a:lnTo>
                          <a:lnTo>
                            <a:pt x="0" y="0"/>
                          </a:lnTo>
                          <a:lnTo>
                            <a:pt x="128" y="0"/>
                          </a:lnTo>
                          <a:lnTo>
                            <a:pt x="128" y="71"/>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52" name="Freeform 194">
                      <a:extLst>
                        <a:ext uri="{FF2B5EF4-FFF2-40B4-BE49-F238E27FC236}">
                          <a16:creationId xmlns:a16="http://schemas.microsoft.com/office/drawing/2014/main" id="{C838A5B6-93D5-4569-B2D8-998C7DE88651}"/>
                        </a:ext>
                      </a:extLst>
                    </p:cNvPr>
                    <p:cNvSpPr/>
                    <p:nvPr/>
                  </p:nvSpPr>
                  <p:spPr bwMode="auto">
                    <a:xfrm>
                      <a:off x="1043833" y="4987801"/>
                      <a:ext cx="60578" cy="33810"/>
                    </a:xfrm>
                    <a:custGeom>
                      <a:avLst/>
                      <a:gdLst>
                        <a:gd name="T0" fmla="*/ 2147483646 w 128"/>
                        <a:gd name="T1" fmla="*/ 2147483646 h 71"/>
                        <a:gd name="T2" fmla="*/ 2147483646 w 128"/>
                        <a:gd name="T3" fmla="*/ 2147483646 h 71"/>
                        <a:gd name="T4" fmla="*/ 0 w 128"/>
                        <a:gd name="T5" fmla="*/ 2147483646 h 71"/>
                        <a:gd name="T6" fmla="*/ 0 w 128"/>
                        <a:gd name="T7" fmla="*/ 0 h 71"/>
                        <a:gd name="T8" fmla="*/ 2147483646 w 128"/>
                        <a:gd name="T9" fmla="*/ 0 h 71"/>
                        <a:gd name="T10" fmla="*/ 2147483646 w 128"/>
                        <a:gd name="T11" fmla="*/ 2147483646 h 71"/>
                        <a:gd name="T12" fmla="*/ 0 60000 65536"/>
                        <a:gd name="T13" fmla="*/ 0 60000 65536"/>
                        <a:gd name="T14" fmla="*/ 0 60000 65536"/>
                        <a:gd name="T15" fmla="*/ 0 60000 65536"/>
                        <a:gd name="T16" fmla="*/ 0 60000 65536"/>
                        <a:gd name="T17" fmla="*/ 0 60000 65536"/>
                        <a:gd name="T18" fmla="*/ 0 w 128"/>
                        <a:gd name="T19" fmla="*/ 0 h 71"/>
                        <a:gd name="T20" fmla="*/ 128 w 128"/>
                        <a:gd name="T21" fmla="*/ 71 h 71"/>
                      </a:gdLst>
                      <a:ahLst/>
                      <a:cxnLst>
                        <a:cxn ang="T12">
                          <a:pos x="T0" y="T1"/>
                        </a:cxn>
                        <a:cxn ang="T13">
                          <a:pos x="T2" y="T3"/>
                        </a:cxn>
                        <a:cxn ang="T14">
                          <a:pos x="T4" y="T5"/>
                        </a:cxn>
                        <a:cxn ang="T15">
                          <a:pos x="T6" y="T7"/>
                        </a:cxn>
                        <a:cxn ang="T16">
                          <a:pos x="T8" y="T9"/>
                        </a:cxn>
                        <a:cxn ang="T17">
                          <a:pos x="T10" y="T11"/>
                        </a:cxn>
                      </a:cxnLst>
                      <a:rect l="T18" t="T19" r="T20" b="T21"/>
                      <a:pathLst>
                        <a:path w="128" h="71">
                          <a:moveTo>
                            <a:pt x="128" y="71"/>
                          </a:moveTo>
                          <a:lnTo>
                            <a:pt x="128" y="71"/>
                          </a:lnTo>
                          <a:lnTo>
                            <a:pt x="0" y="71"/>
                          </a:lnTo>
                          <a:lnTo>
                            <a:pt x="0" y="0"/>
                          </a:lnTo>
                          <a:lnTo>
                            <a:pt x="128" y="0"/>
                          </a:lnTo>
                          <a:lnTo>
                            <a:pt x="128" y="71"/>
                          </a:ln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000000"/>
                        </a:solidFill>
                        <a:effectLst/>
                        <a:uLnTx/>
                        <a:uFillTx/>
                        <a:latin typeface="Arial" panose="020B0604020202090204"/>
                        <a:ea typeface="微软雅黑" panose="020B0703020204020201" pitchFamily="34" charset="-122"/>
                      </a:endParaRPr>
                    </a:p>
                  </p:txBody>
                </p:sp>
                <p:sp>
                  <p:nvSpPr>
                    <p:cNvPr id="153" name="Freeform 195">
                      <a:extLst>
                        <a:ext uri="{FF2B5EF4-FFF2-40B4-BE49-F238E27FC236}">
                          <a16:creationId xmlns:a16="http://schemas.microsoft.com/office/drawing/2014/main" id="{74D3F5EC-4708-482A-A590-C4035334BAC9}"/>
                        </a:ext>
                      </a:extLst>
                    </p:cNvPr>
                    <p:cNvSpPr>
                      <a:spLocks noEditPoints="1"/>
                    </p:cNvSpPr>
                    <p:nvPr/>
                  </p:nvSpPr>
                  <p:spPr bwMode="auto">
                    <a:xfrm>
                      <a:off x="1004636" y="4893491"/>
                      <a:ext cx="140755" cy="247343"/>
                    </a:xfrm>
                    <a:custGeom>
                      <a:avLst/>
                      <a:gdLst>
                        <a:gd name="T0" fmla="*/ 2147483646 w 298"/>
                        <a:gd name="T1" fmla="*/ 2147483646 h 525"/>
                        <a:gd name="T2" fmla="*/ 2147483646 w 298"/>
                        <a:gd name="T3" fmla="*/ 2147483646 h 525"/>
                        <a:gd name="T4" fmla="*/ 2147483646 w 298"/>
                        <a:gd name="T5" fmla="*/ 2147483646 h 525"/>
                        <a:gd name="T6" fmla="*/ 2147483646 w 298"/>
                        <a:gd name="T7" fmla="*/ 2147483646 h 525"/>
                        <a:gd name="T8" fmla="*/ 2147483646 w 298"/>
                        <a:gd name="T9" fmla="*/ 2147483646 h 525"/>
                        <a:gd name="T10" fmla="*/ 2147483646 w 298"/>
                        <a:gd name="T11" fmla="*/ 2147483646 h 525"/>
                        <a:gd name="T12" fmla="*/ 2147483646 w 298"/>
                        <a:gd name="T13" fmla="*/ 2147483646 h 525"/>
                        <a:gd name="T14" fmla="*/ 2147483646 w 298"/>
                        <a:gd name="T15" fmla="*/ 2147483646 h 525"/>
                        <a:gd name="T16" fmla="*/ 2147483646 w 298"/>
                        <a:gd name="T17" fmla="*/ 2147483646 h 525"/>
                        <a:gd name="T18" fmla="*/ 2147483646 w 298"/>
                        <a:gd name="T19" fmla="*/ 2147483646 h 525"/>
                        <a:gd name="T20" fmla="*/ 2147483646 w 298"/>
                        <a:gd name="T21" fmla="*/ 2147483646 h 525"/>
                        <a:gd name="T22" fmla="*/ 2147483646 w 298"/>
                        <a:gd name="T23" fmla="*/ 2147483646 h 525"/>
                        <a:gd name="T24" fmla="*/ 2147483646 w 298"/>
                        <a:gd name="T25" fmla="*/ 2147483646 h 525"/>
                        <a:gd name="T26" fmla="*/ 0 w 298"/>
                        <a:gd name="T27" fmla="*/ 2147483646 h 525"/>
                        <a:gd name="T28" fmla="*/ 0 w 298"/>
                        <a:gd name="T29" fmla="*/ 2147483646 h 525"/>
                        <a:gd name="T30" fmla="*/ 2147483646 w 298"/>
                        <a:gd name="T31" fmla="*/ 0 h 525"/>
                        <a:gd name="T32" fmla="*/ 2147483646 w 298"/>
                        <a:gd name="T33" fmla="*/ 0 h 525"/>
                        <a:gd name="T34" fmla="*/ 2147483646 w 298"/>
                        <a:gd name="T35" fmla="*/ 2147483646 h 525"/>
                        <a:gd name="T36" fmla="*/ 2147483646 w 298"/>
                        <a:gd name="T37" fmla="*/ 2147483646 h 525"/>
                        <a:gd name="T38" fmla="*/ 2147483646 w 298"/>
                        <a:gd name="T39" fmla="*/ 2147483646 h 52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98"/>
                        <a:gd name="T61" fmla="*/ 0 h 525"/>
                        <a:gd name="T62" fmla="*/ 298 w 298"/>
                        <a:gd name="T63" fmla="*/ 525 h 52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98" h="525">
                          <a:moveTo>
                            <a:pt x="43" y="40"/>
                          </a:moveTo>
                          <a:lnTo>
                            <a:pt x="43" y="40"/>
                          </a:lnTo>
                          <a:cubicBezTo>
                            <a:pt x="41" y="40"/>
                            <a:pt x="40" y="41"/>
                            <a:pt x="40" y="43"/>
                          </a:cubicBezTo>
                          <a:lnTo>
                            <a:pt x="40" y="482"/>
                          </a:lnTo>
                          <a:cubicBezTo>
                            <a:pt x="40" y="484"/>
                            <a:pt x="41" y="485"/>
                            <a:pt x="43" y="485"/>
                          </a:cubicBezTo>
                          <a:lnTo>
                            <a:pt x="255" y="485"/>
                          </a:lnTo>
                          <a:cubicBezTo>
                            <a:pt x="256" y="485"/>
                            <a:pt x="258" y="484"/>
                            <a:pt x="258" y="482"/>
                          </a:cubicBezTo>
                          <a:lnTo>
                            <a:pt x="258" y="43"/>
                          </a:lnTo>
                          <a:cubicBezTo>
                            <a:pt x="258" y="41"/>
                            <a:pt x="256" y="40"/>
                            <a:pt x="255" y="40"/>
                          </a:cubicBezTo>
                          <a:lnTo>
                            <a:pt x="43" y="40"/>
                          </a:lnTo>
                          <a:close/>
                          <a:moveTo>
                            <a:pt x="255" y="525"/>
                          </a:moveTo>
                          <a:lnTo>
                            <a:pt x="255" y="525"/>
                          </a:lnTo>
                          <a:lnTo>
                            <a:pt x="43" y="525"/>
                          </a:lnTo>
                          <a:cubicBezTo>
                            <a:pt x="19" y="525"/>
                            <a:pt x="0" y="506"/>
                            <a:pt x="0" y="482"/>
                          </a:cubicBezTo>
                          <a:lnTo>
                            <a:pt x="0" y="43"/>
                          </a:lnTo>
                          <a:cubicBezTo>
                            <a:pt x="0" y="19"/>
                            <a:pt x="19" y="0"/>
                            <a:pt x="43" y="0"/>
                          </a:cubicBezTo>
                          <a:lnTo>
                            <a:pt x="255" y="0"/>
                          </a:lnTo>
                          <a:cubicBezTo>
                            <a:pt x="279" y="0"/>
                            <a:pt x="298" y="19"/>
                            <a:pt x="298" y="43"/>
                          </a:cubicBezTo>
                          <a:lnTo>
                            <a:pt x="298" y="482"/>
                          </a:lnTo>
                          <a:cubicBezTo>
                            <a:pt x="298" y="506"/>
                            <a:pt x="279" y="525"/>
                            <a:pt x="255" y="525"/>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000000"/>
                        </a:solidFill>
                        <a:effectLst/>
                        <a:uLnTx/>
                        <a:uFillTx/>
                        <a:latin typeface="Arial" panose="020B0604020202090204"/>
                        <a:ea typeface="微软雅黑" panose="020B0703020204020201" pitchFamily="34" charset="-122"/>
                      </a:endParaRPr>
                    </a:p>
                  </p:txBody>
                </p:sp>
              </p:grpSp>
            </p:grpSp>
          </p:grpSp>
          <p:grpSp>
            <p:nvGrpSpPr>
              <p:cNvPr id="123" name="组合 122">
                <a:extLst>
                  <a:ext uri="{FF2B5EF4-FFF2-40B4-BE49-F238E27FC236}">
                    <a16:creationId xmlns:a16="http://schemas.microsoft.com/office/drawing/2014/main" id="{59B3C171-4A18-4EFA-B6E9-DBECF5065585}"/>
                  </a:ext>
                </a:extLst>
              </p:cNvPr>
              <p:cNvGrpSpPr/>
              <p:nvPr/>
            </p:nvGrpSpPr>
            <p:grpSpPr>
              <a:xfrm>
                <a:off x="3599131" y="1545446"/>
                <a:ext cx="663972" cy="669578"/>
                <a:chOff x="4237828" y="1623724"/>
                <a:chExt cx="696101" cy="659923"/>
              </a:xfrm>
            </p:grpSpPr>
            <p:sp>
              <p:nvSpPr>
                <p:cNvPr id="135" name="城市">
                  <a:extLst>
                    <a:ext uri="{FF2B5EF4-FFF2-40B4-BE49-F238E27FC236}">
                      <a16:creationId xmlns:a16="http://schemas.microsoft.com/office/drawing/2014/main" id="{D56E2E8B-DA9F-43DA-B368-A1090EB54E0A}"/>
                    </a:ext>
                  </a:extLst>
                </p:cNvPr>
                <p:cNvSpPr txBox="1"/>
                <p:nvPr/>
              </p:nvSpPr>
              <p:spPr>
                <a:xfrm>
                  <a:off x="4237828" y="2146582"/>
                  <a:ext cx="696101" cy="137065"/>
                </a:xfrm>
                <a:prstGeom prst="rect">
                  <a:avLst/>
                </a:prstGeom>
                <a:ln w="12700">
                  <a:miter lim="400000"/>
                </a:ln>
              </p:spPr>
              <p:txBody>
                <a:bodyPr wrap="square" lIns="0" tIns="0" rIns="0" bIns="0">
                  <a:spAutoFit/>
                </a:bodyPr>
                <a:lstStyle>
                  <a:lvl1pPr>
                    <a:defRPr sz="700">
                      <a:solidFill>
                        <a:srgbClr val="FFFFFF"/>
                      </a:solidFill>
                      <a:latin typeface="FZLanTingHeiS-R-GB" panose="02000000000000000000" charset="-122"/>
                      <a:ea typeface="FZLanTingHeiS-R-GB" panose="02000000000000000000" charset="-122"/>
                      <a:cs typeface="FZLanTingHeiS-R-GB" panose="02000000000000000000" charset="-122"/>
                      <a:sym typeface="FZLanTingHeiS-R-GB" panose="02000000000000000000" charset="-122"/>
                    </a:defRPr>
                  </a:lvl1p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1D1D1A"/>
                      </a:solidFill>
                      <a:effectLst/>
                      <a:uLnTx/>
                      <a:uFillTx/>
                      <a:latin typeface="微软雅黑" panose="020B0703020204020201" pitchFamily="34" charset="-122"/>
                      <a:ea typeface="微软雅黑" panose="020B0703020204020201" pitchFamily="34" charset="-122"/>
                      <a:sym typeface="FZLanTingHeiS-R-GB" panose="02000000000000000000" charset="-122"/>
                    </a:rPr>
                    <a:t>智慧金融</a:t>
                  </a:r>
                </a:p>
              </p:txBody>
            </p:sp>
            <p:grpSp>
              <p:nvGrpSpPr>
                <p:cNvPr id="136" name="组合 135">
                  <a:extLst>
                    <a:ext uri="{FF2B5EF4-FFF2-40B4-BE49-F238E27FC236}">
                      <a16:creationId xmlns:a16="http://schemas.microsoft.com/office/drawing/2014/main" id="{77159121-9CE9-4806-A1D4-E97A34C7672F}"/>
                    </a:ext>
                  </a:extLst>
                </p:cNvPr>
                <p:cNvGrpSpPr/>
                <p:nvPr/>
              </p:nvGrpSpPr>
              <p:grpSpPr>
                <a:xfrm>
                  <a:off x="4361493" y="1623724"/>
                  <a:ext cx="480966" cy="480966"/>
                  <a:chOff x="3392306" y="1079721"/>
                  <a:chExt cx="480966" cy="480966"/>
                </a:xfrm>
              </p:grpSpPr>
              <p:sp>
                <p:nvSpPr>
                  <p:cNvPr id="137" name="椭圆 136">
                    <a:extLst>
                      <a:ext uri="{FF2B5EF4-FFF2-40B4-BE49-F238E27FC236}">
                        <a16:creationId xmlns:a16="http://schemas.microsoft.com/office/drawing/2014/main" id="{60EC4D13-C8EE-4E82-94C9-9F9B91E6A3B4}"/>
                      </a:ext>
                    </a:extLst>
                  </p:cNvPr>
                  <p:cNvSpPr>
                    <a:spLocks noChangeAspect="1"/>
                  </p:cNvSpPr>
                  <p:nvPr/>
                </p:nvSpPr>
                <p:spPr>
                  <a:xfrm>
                    <a:off x="3392306" y="1079721"/>
                    <a:ext cx="480966" cy="480966"/>
                  </a:xfrm>
                  <a:prstGeom prst="ellipse">
                    <a:avLst/>
                  </a:prstGeom>
                  <a:gradFill>
                    <a:gsLst>
                      <a:gs pos="0">
                        <a:srgbClr val="FFFFFF"/>
                      </a:gs>
                      <a:gs pos="100000">
                        <a:srgbClr val="FFFFFF">
                          <a:lumMod val="85000"/>
                        </a:srgbClr>
                      </a:gs>
                    </a:gsLst>
                    <a:lin ang="5400000" scaled="1"/>
                  </a:gradFill>
                  <a:ln w="3175" cap="flat" cmpd="sng" algn="ctr">
                    <a:gradFill>
                      <a:gsLst>
                        <a:gs pos="0">
                          <a:srgbClr val="DDDDDD"/>
                        </a:gs>
                        <a:gs pos="100000">
                          <a:srgbClr val="FFFFFF"/>
                        </a:gs>
                      </a:gsLst>
                      <a:lin ang="5400000" scaled="1"/>
                    </a:gradFill>
                    <a:prstDash val="solid"/>
                    <a:miter lim="800000"/>
                  </a:ln>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tabLst/>
                      <a:defRPr/>
                    </a:pPr>
                    <a:endParaRPr kumimoji="0" lang="zh-CN" altLang="en-US" sz="700" b="0" i="0" u="none" strike="noStrike" kern="0" cap="none" spc="0" normalizeH="0" baseline="0" noProof="0">
                      <a:ln>
                        <a:noFill/>
                      </a:ln>
                      <a:solidFill>
                        <a:srgbClr val="231815"/>
                      </a:solidFill>
                      <a:effectLst/>
                      <a:uLnTx/>
                      <a:uFillTx/>
                      <a:latin typeface="微软雅黑" panose="020B0703020204020201" pitchFamily="34" charset="-122"/>
                      <a:ea typeface="微软雅黑" panose="020B0703020204020201" pitchFamily="34" charset="-122"/>
                    </a:endParaRPr>
                  </a:p>
                </p:txBody>
              </p:sp>
              <p:sp>
                <p:nvSpPr>
                  <p:cNvPr id="138" name="C:\Users\Penn\Desktop\图标-20200818\EBG ICON\历史-金融行业图标\银行 Bank.svg">
                    <a:extLst>
                      <a:ext uri="{FF2B5EF4-FFF2-40B4-BE49-F238E27FC236}">
                        <a16:creationId xmlns:a16="http://schemas.microsoft.com/office/drawing/2014/main" id="{E98CADE7-DE0B-4D67-ACAD-BF6C1499E824}"/>
                      </a:ext>
                    </a:extLst>
                  </p:cNvPr>
                  <p:cNvSpPr>
                    <a:spLocks noChangeAspect="1"/>
                  </p:cNvSpPr>
                  <p:nvPr/>
                </p:nvSpPr>
                <p:spPr bwMode="auto">
                  <a:xfrm>
                    <a:off x="3473078" y="1151041"/>
                    <a:ext cx="301751" cy="298779"/>
                  </a:xfrm>
                  <a:custGeom>
                    <a:avLst/>
                    <a:gdLst>
                      <a:gd name="connsiteX0" fmla="*/ 748093 w 947452"/>
                      <a:gd name="connsiteY0" fmla="*/ 872084 h 980288"/>
                      <a:gd name="connsiteX1" fmla="*/ 786322 w 947452"/>
                      <a:gd name="connsiteY1" fmla="*/ 887998 h 980288"/>
                      <a:gd name="connsiteX2" fmla="*/ 794953 w 947452"/>
                      <a:gd name="connsiteY2" fmla="*/ 900849 h 980288"/>
                      <a:gd name="connsiteX3" fmla="*/ 922210 w 947452"/>
                      <a:gd name="connsiteY3" fmla="*/ 900849 h 980288"/>
                      <a:gd name="connsiteX4" fmla="*/ 947452 w 947452"/>
                      <a:gd name="connsiteY4" fmla="*/ 926090 h 980288"/>
                      <a:gd name="connsiteX5" fmla="*/ 922210 w 947452"/>
                      <a:gd name="connsiteY5" fmla="*/ 951332 h 980288"/>
                      <a:gd name="connsiteX6" fmla="*/ 795103 w 947452"/>
                      <a:gd name="connsiteY6" fmla="*/ 951332 h 980288"/>
                      <a:gd name="connsiteX7" fmla="*/ 786221 w 947452"/>
                      <a:gd name="connsiteY7" fmla="*/ 964476 h 980288"/>
                      <a:gd name="connsiteX8" fmla="*/ 747998 w 947452"/>
                      <a:gd name="connsiteY8" fmla="*/ 980288 h 980288"/>
                      <a:gd name="connsiteX9" fmla="*/ 693896 w 947452"/>
                      <a:gd name="connsiteY9" fmla="*/ 926186 h 980288"/>
                      <a:gd name="connsiteX10" fmla="*/ 693896 w 947452"/>
                      <a:gd name="connsiteY10" fmla="*/ 926091 h 980288"/>
                      <a:gd name="connsiteX11" fmla="*/ 748093 w 947452"/>
                      <a:gd name="connsiteY11" fmla="*/ 872084 h 980288"/>
                      <a:gd name="connsiteX12" fmla="*/ 584454 w 947452"/>
                      <a:gd name="connsiteY12" fmla="*/ 871893 h 980288"/>
                      <a:gd name="connsiteX13" fmla="*/ 638652 w 947452"/>
                      <a:gd name="connsiteY13" fmla="*/ 926090 h 980288"/>
                      <a:gd name="connsiteX14" fmla="*/ 584454 w 947452"/>
                      <a:gd name="connsiteY14" fmla="*/ 980288 h 980288"/>
                      <a:gd name="connsiteX15" fmla="*/ 584359 w 947452"/>
                      <a:gd name="connsiteY15" fmla="*/ 980287 h 980288"/>
                      <a:gd name="connsiteX16" fmla="*/ 546103 w 947452"/>
                      <a:gd name="connsiteY16" fmla="*/ 964442 h 980288"/>
                      <a:gd name="connsiteX17" fmla="*/ 537264 w 947452"/>
                      <a:gd name="connsiteY17" fmla="*/ 951332 h 980288"/>
                      <a:gd name="connsiteX18" fmla="*/ 25241 w 947452"/>
                      <a:gd name="connsiteY18" fmla="*/ 951332 h 980288"/>
                      <a:gd name="connsiteX19" fmla="*/ 0 w 947452"/>
                      <a:gd name="connsiteY19" fmla="*/ 926090 h 980288"/>
                      <a:gd name="connsiteX20" fmla="*/ 25241 w 947452"/>
                      <a:gd name="connsiteY20" fmla="*/ 900849 h 980288"/>
                      <a:gd name="connsiteX21" fmla="*/ 537311 w 947452"/>
                      <a:gd name="connsiteY21" fmla="*/ 900849 h 980288"/>
                      <a:gd name="connsiteX22" fmla="*/ 546131 w 947452"/>
                      <a:gd name="connsiteY22" fmla="*/ 887767 h 980288"/>
                      <a:gd name="connsiteX23" fmla="*/ 584454 w 947452"/>
                      <a:gd name="connsiteY23" fmla="*/ 871893 h 980288"/>
                      <a:gd name="connsiteX24" fmla="*/ 138493 w 947452"/>
                      <a:gd name="connsiteY24" fmla="*/ 412598 h 980288"/>
                      <a:gd name="connsiteX25" fmla="*/ 138493 w 947452"/>
                      <a:gd name="connsiteY25" fmla="*/ 806837 h 980288"/>
                      <a:gd name="connsiteX26" fmla="*/ 197739 w 947452"/>
                      <a:gd name="connsiteY26" fmla="*/ 806837 h 980288"/>
                      <a:gd name="connsiteX27" fmla="*/ 197739 w 947452"/>
                      <a:gd name="connsiteY27" fmla="*/ 511562 h 980288"/>
                      <a:gd name="connsiteX28" fmla="*/ 270510 w 947452"/>
                      <a:gd name="connsiteY28" fmla="*/ 436410 h 980288"/>
                      <a:gd name="connsiteX29" fmla="*/ 345852 w 947452"/>
                      <a:gd name="connsiteY29" fmla="*/ 511562 h 980288"/>
                      <a:gd name="connsiteX30" fmla="*/ 345852 w 947452"/>
                      <a:gd name="connsiteY30" fmla="*/ 806837 h 980288"/>
                      <a:gd name="connsiteX31" fmla="*/ 402431 w 947452"/>
                      <a:gd name="connsiteY31" fmla="*/ 806837 h 980288"/>
                      <a:gd name="connsiteX32" fmla="*/ 402431 w 947452"/>
                      <a:gd name="connsiteY32" fmla="*/ 511562 h 980288"/>
                      <a:gd name="connsiteX33" fmla="*/ 475202 w 947452"/>
                      <a:gd name="connsiteY33" fmla="*/ 436410 h 980288"/>
                      <a:gd name="connsiteX34" fmla="*/ 550640 w 947452"/>
                      <a:gd name="connsiteY34" fmla="*/ 511562 h 980288"/>
                      <a:gd name="connsiteX35" fmla="*/ 550640 w 947452"/>
                      <a:gd name="connsiteY35" fmla="*/ 806837 h 980288"/>
                      <a:gd name="connsiteX36" fmla="*/ 607219 w 947452"/>
                      <a:gd name="connsiteY36" fmla="*/ 806837 h 980288"/>
                      <a:gd name="connsiteX37" fmla="*/ 607219 w 947452"/>
                      <a:gd name="connsiteY37" fmla="*/ 511562 h 980288"/>
                      <a:gd name="connsiteX38" fmla="*/ 679990 w 947452"/>
                      <a:gd name="connsiteY38" fmla="*/ 436410 h 980288"/>
                      <a:gd name="connsiteX39" fmla="*/ 755428 w 947452"/>
                      <a:gd name="connsiteY39" fmla="*/ 511562 h 980288"/>
                      <a:gd name="connsiteX40" fmla="*/ 755428 w 947452"/>
                      <a:gd name="connsiteY40" fmla="*/ 806837 h 980288"/>
                      <a:gd name="connsiteX41" fmla="*/ 806577 w 947452"/>
                      <a:gd name="connsiteY41" fmla="*/ 806837 h 980288"/>
                      <a:gd name="connsiteX42" fmla="*/ 806577 w 947452"/>
                      <a:gd name="connsiteY42" fmla="*/ 412598 h 980288"/>
                      <a:gd name="connsiteX43" fmla="*/ 114205 w 947452"/>
                      <a:gd name="connsiteY43" fmla="*/ 364306 h 980288"/>
                      <a:gd name="connsiteX44" fmla="*/ 830770 w 947452"/>
                      <a:gd name="connsiteY44" fmla="*/ 364306 h 980288"/>
                      <a:gd name="connsiteX45" fmla="*/ 855059 w 947452"/>
                      <a:gd name="connsiteY45" fmla="*/ 388213 h 980288"/>
                      <a:gd name="connsiteX46" fmla="*/ 855059 w 947452"/>
                      <a:gd name="connsiteY46" fmla="*/ 388499 h 980288"/>
                      <a:gd name="connsiteX47" fmla="*/ 855059 w 947452"/>
                      <a:gd name="connsiteY47" fmla="*/ 831031 h 980288"/>
                      <a:gd name="connsiteX48" fmla="*/ 830961 w 947452"/>
                      <a:gd name="connsiteY48" fmla="*/ 855130 h 980288"/>
                      <a:gd name="connsiteX49" fmla="*/ 830770 w 947452"/>
                      <a:gd name="connsiteY49" fmla="*/ 855129 h 980288"/>
                      <a:gd name="connsiteX50" fmla="*/ 731139 w 947452"/>
                      <a:gd name="connsiteY50" fmla="*/ 855129 h 980288"/>
                      <a:gd name="connsiteX51" fmla="*/ 706850 w 947452"/>
                      <a:gd name="connsiteY51" fmla="*/ 831031 h 980288"/>
                      <a:gd name="connsiteX52" fmla="*/ 706850 w 947452"/>
                      <a:gd name="connsiteY52" fmla="*/ 511848 h 980288"/>
                      <a:gd name="connsiteX53" fmla="*/ 679990 w 947452"/>
                      <a:gd name="connsiteY53" fmla="*/ 484988 h 980288"/>
                      <a:gd name="connsiteX54" fmla="*/ 655701 w 947452"/>
                      <a:gd name="connsiteY54" fmla="*/ 511848 h 980288"/>
                      <a:gd name="connsiteX55" fmla="*/ 655701 w 947452"/>
                      <a:gd name="connsiteY55" fmla="*/ 831031 h 980288"/>
                      <a:gd name="connsiteX56" fmla="*/ 631603 w 947452"/>
                      <a:gd name="connsiteY56" fmla="*/ 855129 h 980288"/>
                      <a:gd name="connsiteX57" fmla="*/ 631507 w 947452"/>
                      <a:gd name="connsiteY57" fmla="*/ 855129 h 980288"/>
                      <a:gd name="connsiteX58" fmla="*/ 526732 w 947452"/>
                      <a:gd name="connsiteY58" fmla="*/ 855129 h 980288"/>
                      <a:gd name="connsiteX59" fmla="*/ 502539 w 947452"/>
                      <a:gd name="connsiteY59" fmla="*/ 831126 h 980288"/>
                      <a:gd name="connsiteX60" fmla="*/ 502539 w 947452"/>
                      <a:gd name="connsiteY60" fmla="*/ 831031 h 980288"/>
                      <a:gd name="connsiteX61" fmla="*/ 502539 w 947452"/>
                      <a:gd name="connsiteY61" fmla="*/ 511848 h 980288"/>
                      <a:gd name="connsiteX62" fmla="*/ 475583 w 947452"/>
                      <a:gd name="connsiteY62" fmla="*/ 484988 h 980288"/>
                      <a:gd name="connsiteX63" fmla="*/ 451389 w 947452"/>
                      <a:gd name="connsiteY63" fmla="*/ 511848 h 980288"/>
                      <a:gd name="connsiteX64" fmla="*/ 451390 w 947452"/>
                      <a:gd name="connsiteY64" fmla="*/ 831031 h 980288"/>
                      <a:gd name="connsiteX65" fmla="*/ 427101 w 947452"/>
                      <a:gd name="connsiteY65" fmla="*/ 855129 h 980288"/>
                      <a:gd name="connsiteX66" fmla="*/ 322326 w 947452"/>
                      <a:gd name="connsiteY66" fmla="*/ 855129 h 980288"/>
                      <a:gd name="connsiteX67" fmla="*/ 298037 w 947452"/>
                      <a:gd name="connsiteY67" fmla="*/ 831031 h 980288"/>
                      <a:gd name="connsiteX68" fmla="*/ 298037 w 947452"/>
                      <a:gd name="connsiteY68" fmla="*/ 511848 h 980288"/>
                      <a:gd name="connsiteX69" fmla="*/ 271177 w 947452"/>
                      <a:gd name="connsiteY69" fmla="*/ 484988 h 980288"/>
                      <a:gd name="connsiteX70" fmla="*/ 246888 w 947452"/>
                      <a:gd name="connsiteY70" fmla="*/ 511848 h 980288"/>
                      <a:gd name="connsiteX71" fmla="*/ 246888 w 947452"/>
                      <a:gd name="connsiteY71" fmla="*/ 831031 h 980288"/>
                      <a:gd name="connsiteX72" fmla="*/ 222790 w 947452"/>
                      <a:gd name="connsiteY72" fmla="*/ 855130 h 980288"/>
                      <a:gd name="connsiteX73" fmla="*/ 222599 w 947452"/>
                      <a:gd name="connsiteY73" fmla="*/ 855129 h 980288"/>
                      <a:gd name="connsiteX74" fmla="*/ 114205 w 947452"/>
                      <a:gd name="connsiteY74" fmla="*/ 855129 h 980288"/>
                      <a:gd name="connsiteX75" fmla="*/ 90011 w 947452"/>
                      <a:gd name="connsiteY75" fmla="*/ 831031 h 980288"/>
                      <a:gd name="connsiteX76" fmla="*/ 90011 w 947452"/>
                      <a:gd name="connsiteY76" fmla="*/ 388499 h 980288"/>
                      <a:gd name="connsiteX77" fmla="*/ 114205 w 947452"/>
                      <a:gd name="connsiteY77" fmla="*/ 364306 h 980288"/>
                      <a:gd name="connsiteX78" fmla="*/ 471193 w 947452"/>
                      <a:gd name="connsiteY78" fmla="*/ 275301 h 980288"/>
                      <a:gd name="connsiteX79" fmla="*/ 471297 w 947452"/>
                      <a:gd name="connsiteY79" fmla="*/ 275342 h 980288"/>
                      <a:gd name="connsiteX80" fmla="*/ 471107 w 947452"/>
                      <a:gd name="connsiteY80" fmla="*/ 275342 h 980288"/>
                      <a:gd name="connsiteX81" fmla="*/ 471297 w 947452"/>
                      <a:gd name="connsiteY81" fmla="*/ 80461 h 980288"/>
                      <a:gd name="connsiteX82" fmla="*/ 486777 w 947452"/>
                      <a:gd name="connsiteY82" fmla="*/ 96032 h 980288"/>
                      <a:gd name="connsiteX83" fmla="*/ 486728 w 947452"/>
                      <a:gd name="connsiteY83" fmla="*/ 97225 h 980288"/>
                      <a:gd name="connsiteX84" fmla="*/ 486728 w 947452"/>
                      <a:gd name="connsiteY84" fmla="*/ 100480 h 980288"/>
                      <a:gd name="connsiteX85" fmla="*/ 488730 w 947452"/>
                      <a:gd name="connsiteY85" fmla="*/ 100880 h 980288"/>
                      <a:gd name="connsiteX86" fmla="*/ 518255 w 947452"/>
                      <a:gd name="connsiteY86" fmla="*/ 145231 h 980288"/>
                      <a:gd name="connsiteX87" fmla="*/ 518255 w 947452"/>
                      <a:gd name="connsiteY87" fmla="*/ 145422 h 980288"/>
                      <a:gd name="connsiteX88" fmla="*/ 503925 w 947452"/>
                      <a:gd name="connsiteY88" fmla="*/ 161879 h 980288"/>
                      <a:gd name="connsiteX89" fmla="*/ 502158 w 947452"/>
                      <a:gd name="connsiteY89" fmla="*/ 161900 h 980288"/>
                      <a:gd name="connsiteX90" fmla="*/ 486156 w 947452"/>
                      <a:gd name="connsiteY90" fmla="*/ 145898 h 980288"/>
                      <a:gd name="connsiteX91" fmla="*/ 482329 w 947452"/>
                      <a:gd name="connsiteY91" fmla="*/ 134186 h 980288"/>
                      <a:gd name="connsiteX92" fmla="*/ 473730 w 947452"/>
                      <a:gd name="connsiteY92" fmla="*/ 129822 h 980288"/>
                      <a:gd name="connsiteX93" fmla="*/ 471107 w 947452"/>
                      <a:gd name="connsiteY93" fmla="*/ 131134 h 980288"/>
                      <a:gd name="connsiteX94" fmla="*/ 471297 w 947452"/>
                      <a:gd name="connsiteY94" fmla="*/ 130944 h 980288"/>
                      <a:gd name="connsiteX95" fmla="*/ 468157 w 947452"/>
                      <a:gd name="connsiteY95" fmla="*/ 129651 h 980288"/>
                      <a:gd name="connsiteX96" fmla="*/ 459632 w 947452"/>
                      <a:gd name="connsiteY96" fmla="*/ 132437 h 980288"/>
                      <a:gd name="connsiteX97" fmla="*/ 454056 w 947452"/>
                      <a:gd name="connsiteY97" fmla="*/ 143423 h 980288"/>
                      <a:gd name="connsiteX98" fmla="*/ 454056 w 947452"/>
                      <a:gd name="connsiteY98" fmla="*/ 145898 h 980288"/>
                      <a:gd name="connsiteX99" fmla="*/ 459100 w 947452"/>
                      <a:gd name="connsiteY99" fmla="*/ 156922 h 980288"/>
                      <a:gd name="connsiteX100" fmla="*/ 467862 w 947452"/>
                      <a:gd name="connsiteY100" fmla="*/ 160868 h 980288"/>
                      <a:gd name="connsiteX101" fmla="*/ 470154 w 947452"/>
                      <a:gd name="connsiteY101" fmla="*/ 159804 h 980288"/>
                      <a:gd name="connsiteX102" fmla="*/ 518258 w 947452"/>
                      <a:gd name="connsiteY102" fmla="*/ 208661 h 980288"/>
                      <a:gd name="connsiteX103" fmla="*/ 518255 w 947452"/>
                      <a:gd name="connsiteY103" fmla="*/ 208953 h 980288"/>
                      <a:gd name="connsiteX104" fmla="*/ 489321 w 947452"/>
                      <a:gd name="connsiteY104" fmla="*/ 255987 h 980288"/>
                      <a:gd name="connsiteX105" fmla="*/ 486728 w 947452"/>
                      <a:gd name="connsiteY105" fmla="*/ 256647 h 980288"/>
                      <a:gd name="connsiteX106" fmla="*/ 486728 w 947452"/>
                      <a:gd name="connsiteY106" fmla="*/ 259245 h 980288"/>
                      <a:gd name="connsiteX107" fmla="*/ 481915 w 947452"/>
                      <a:gd name="connsiteY107" fmla="*/ 270202 h 980288"/>
                      <a:gd name="connsiteX108" fmla="*/ 471193 w 947452"/>
                      <a:gd name="connsiteY108" fmla="*/ 275301 h 980288"/>
                      <a:gd name="connsiteX109" fmla="*/ 460367 w 947452"/>
                      <a:gd name="connsiteY109" fmla="*/ 271067 h 980288"/>
                      <a:gd name="connsiteX110" fmla="*/ 455660 w 947452"/>
                      <a:gd name="connsiteY110" fmla="*/ 260315 h 980288"/>
                      <a:gd name="connsiteX111" fmla="*/ 455676 w 947452"/>
                      <a:gd name="connsiteY111" fmla="*/ 259245 h 980288"/>
                      <a:gd name="connsiteX112" fmla="*/ 455676 w 947452"/>
                      <a:gd name="connsiteY112" fmla="*/ 257185 h 980288"/>
                      <a:gd name="connsiteX113" fmla="*/ 450972 w 947452"/>
                      <a:gd name="connsiteY113" fmla="*/ 255989 h 980288"/>
                      <a:gd name="connsiteX114" fmla="*/ 421957 w 947452"/>
                      <a:gd name="connsiteY114" fmla="*/ 208953 h 980288"/>
                      <a:gd name="connsiteX115" fmla="*/ 436789 w 947452"/>
                      <a:gd name="connsiteY115" fmla="*/ 192581 h 980288"/>
                      <a:gd name="connsiteX116" fmla="*/ 438055 w 947452"/>
                      <a:gd name="connsiteY116" fmla="*/ 192570 h 980288"/>
                      <a:gd name="connsiteX117" fmla="*/ 454057 w 947452"/>
                      <a:gd name="connsiteY117" fmla="*/ 208953 h 980288"/>
                      <a:gd name="connsiteX118" fmla="*/ 456795 w 947452"/>
                      <a:gd name="connsiteY118" fmla="*/ 221114 h 980288"/>
                      <a:gd name="connsiteX119" fmla="*/ 466954 w 947452"/>
                      <a:gd name="connsiteY119" fmla="*/ 227540 h 980288"/>
                      <a:gd name="connsiteX120" fmla="*/ 467515 w 947452"/>
                      <a:gd name="connsiteY120" fmla="*/ 227202 h 980288"/>
                      <a:gd name="connsiteX121" fmla="*/ 470055 w 947452"/>
                      <a:gd name="connsiteY121" fmla="*/ 227164 h 980288"/>
                      <a:gd name="connsiteX122" fmla="*/ 479492 w 947452"/>
                      <a:gd name="connsiteY122" fmla="*/ 225039 h 980288"/>
                      <a:gd name="connsiteX123" fmla="*/ 486156 w 947452"/>
                      <a:gd name="connsiteY123" fmla="*/ 214503 h 980288"/>
                      <a:gd name="connsiteX124" fmla="*/ 486156 w 947452"/>
                      <a:gd name="connsiteY124" fmla="*/ 208953 h 980288"/>
                      <a:gd name="connsiteX125" fmla="*/ 481223 w 947452"/>
                      <a:gd name="connsiteY125" fmla="*/ 197764 h 980288"/>
                      <a:gd name="connsiteX126" fmla="*/ 471696 w 947452"/>
                      <a:gd name="connsiteY126" fmla="*/ 193293 h 980288"/>
                      <a:gd name="connsiteX127" fmla="*/ 470154 w 947452"/>
                      <a:gd name="connsiteY127" fmla="*/ 193999 h 980288"/>
                      <a:gd name="connsiteX128" fmla="*/ 470154 w 947452"/>
                      <a:gd name="connsiteY128" fmla="*/ 193523 h 980288"/>
                      <a:gd name="connsiteX129" fmla="*/ 421862 w 947452"/>
                      <a:gd name="connsiteY129" fmla="*/ 145422 h 980288"/>
                      <a:gd name="connsiteX130" fmla="*/ 451210 w 947452"/>
                      <a:gd name="connsiteY130" fmla="*/ 100955 h 980288"/>
                      <a:gd name="connsiteX131" fmla="*/ 455676 w 947452"/>
                      <a:gd name="connsiteY131" fmla="*/ 100044 h 980288"/>
                      <a:gd name="connsiteX132" fmla="*/ 455676 w 947452"/>
                      <a:gd name="connsiteY132" fmla="*/ 97225 h 980288"/>
                      <a:gd name="connsiteX133" fmla="*/ 471297 w 947452"/>
                      <a:gd name="connsiteY133" fmla="*/ 80461 h 980288"/>
                      <a:gd name="connsiteX134" fmla="*/ 476250 w 947452"/>
                      <a:gd name="connsiteY134" fmla="*/ 52648 h 980288"/>
                      <a:gd name="connsiteX135" fmla="*/ 113347 w 947452"/>
                      <a:gd name="connsiteY135" fmla="*/ 301250 h 980288"/>
                      <a:gd name="connsiteX136" fmla="*/ 836580 w 947452"/>
                      <a:gd name="connsiteY136" fmla="*/ 293154 h 980288"/>
                      <a:gd name="connsiteX137" fmla="*/ 476250 w 947452"/>
                      <a:gd name="connsiteY137" fmla="*/ 0 h 980288"/>
                      <a:gd name="connsiteX138" fmla="*/ 489680 w 947452"/>
                      <a:gd name="connsiteY138" fmla="*/ 4070 h 980288"/>
                      <a:gd name="connsiteX139" fmla="*/ 930592 w 947452"/>
                      <a:gd name="connsiteY139" fmla="*/ 298583 h 980288"/>
                      <a:gd name="connsiteX140" fmla="*/ 938688 w 947452"/>
                      <a:gd name="connsiteY140" fmla="*/ 325539 h 980288"/>
                      <a:gd name="connsiteX141" fmla="*/ 917162 w 947452"/>
                      <a:gd name="connsiteY141" fmla="*/ 341827 h 980288"/>
                      <a:gd name="connsiteX142" fmla="*/ 32670 w 947452"/>
                      <a:gd name="connsiteY142" fmla="*/ 349923 h 980288"/>
                      <a:gd name="connsiteX143" fmla="*/ 11144 w 947452"/>
                      <a:gd name="connsiteY143" fmla="*/ 333349 h 980288"/>
                      <a:gd name="connsiteX144" fmla="*/ 19240 w 947452"/>
                      <a:gd name="connsiteY144" fmla="*/ 303631 h 980288"/>
                      <a:gd name="connsiteX145" fmla="*/ 462819 w 947452"/>
                      <a:gd name="connsiteY145" fmla="*/ 4070 h 980288"/>
                      <a:gd name="connsiteX146" fmla="*/ 476250 w 947452"/>
                      <a:gd name="connsiteY146" fmla="*/ 0 h 980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Lst>
                    <a:rect l="l" t="t" r="r" b="b"/>
                    <a:pathLst>
                      <a:path w="947452" h="980288">
                        <a:moveTo>
                          <a:pt x="748093" y="872084"/>
                        </a:moveTo>
                        <a:cubicBezTo>
                          <a:pt x="763033" y="872111"/>
                          <a:pt x="776548" y="878190"/>
                          <a:pt x="786322" y="887998"/>
                        </a:cubicBezTo>
                        <a:lnTo>
                          <a:pt x="794953" y="900849"/>
                        </a:lnTo>
                        <a:lnTo>
                          <a:pt x="922210" y="900849"/>
                        </a:lnTo>
                        <a:cubicBezTo>
                          <a:pt x="936151" y="900849"/>
                          <a:pt x="947452" y="912150"/>
                          <a:pt x="947452" y="926090"/>
                        </a:cubicBezTo>
                        <a:cubicBezTo>
                          <a:pt x="947452" y="940031"/>
                          <a:pt x="936151" y="951332"/>
                          <a:pt x="922210" y="951332"/>
                        </a:cubicBezTo>
                        <a:lnTo>
                          <a:pt x="795103" y="951332"/>
                        </a:lnTo>
                        <a:lnTo>
                          <a:pt x="786221" y="964476"/>
                        </a:lnTo>
                        <a:cubicBezTo>
                          <a:pt x="776432" y="974247"/>
                          <a:pt x="762920" y="980288"/>
                          <a:pt x="747998" y="980288"/>
                        </a:cubicBezTo>
                        <a:cubicBezTo>
                          <a:pt x="718118" y="980288"/>
                          <a:pt x="693896" y="956066"/>
                          <a:pt x="693896" y="926186"/>
                        </a:cubicBezTo>
                        <a:cubicBezTo>
                          <a:pt x="693896" y="926154"/>
                          <a:pt x="693896" y="926123"/>
                          <a:pt x="693896" y="926091"/>
                        </a:cubicBezTo>
                        <a:cubicBezTo>
                          <a:pt x="693949" y="896211"/>
                          <a:pt x="718214" y="872031"/>
                          <a:pt x="748093" y="872084"/>
                        </a:cubicBezTo>
                        <a:close/>
                        <a:moveTo>
                          <a:pt x="584454" y="871893"/>
                        </a:moveTo>
                        <a:cubicBezTo>
                          <a:pt x="614387" y="871893"/>
                          <a:pt x="638652" y="896158"/>
                          <a:pt x="638652" y="926090"/>
                        </a:cubicBezTo>
                        <a:cubicBezTo>
                          <a:pt x="638652" y="956023"/>
                          <a:pt x="614387" y="980288"/>
                          <a:pt x="584454" y="980288"/>
                        </a:cubicBezTo>
                        <a:cubicBezTo>
                          <a:pt x="584423" y="980288"/>
                          <a:pt x="584391" y="980288"/>
                          <a:pt x="584359" y="980287"/>
                        </a:cubicBezTo>
                        <a:cubicBezTo>
                          <a:pt x="569419" y="980288"/>
                          <a:pt x="555893" y="974232"/>
                          <a:pt x="546103" y="964442"/>
                        </a:cubicBezTo>
                        <a:lnTo>
                          <a:pt x="537264" y="951332"/>
                        </a:lnTo>
                        <a:lnTo>
                          <a:pt x="25241" y="951332"/>
                        </a:lnTo>
                        <a:cubicBezTo>
                          <a:pt x="11301" y="951332"/>
                          <a:pt x="0" y="940031"/>
                          <a:pt x="0" y="926090"/>
                        </a:cubicBezTo>
                        <a:cubicBezTo>
                          <a:pt x="0" y="912150"/>
                          <a:pt x="11301" y="900849"/>
                          <a:pt x="25241" y="900849"/>
                        </a:cubicBezTo>
                        <a:lnTo>
                          <a:pt x="537311" y="900849"/>
                        </a:lnTo>
                        <a:lnTo>
                          <a:pt x="546131" y="887767"/>
                        </a:lnTo>
                        <a:cubicBezTo>
                          <a:pt x="555938" y="877959"/>
                          <a:pt x="569488" y="871893"/>
                          <a:pt x="584454" y="871893"/>
                        </a:cubicBezTo>
                        <a:close/>
                        <a:moveTo>
                          <a:pt x="138493" y="412598"/>
                        </a:moveTo>
                        <a:lnTo>
                          <a:pt x="138493" y="806837"/>
                        </a:lnTo>
                        <a:lnTo>
                          <a:pt x="197739" y="806837"/>
                        </a:lnTo>
                        <a:lnTo>
                          <a:pt x="197739" y="511562"/>
                        </a:lnTo>
                        <a:cubicBezTo>
                          <a:pt x="197466" y="470868"/>
                          <a:pt x="229827" y="437447"/>
                          <a:pt x="270510" y="436410"/>
                        </a:cubicBezTo>
                        <a:cubicBezTo>
                          <a:pt x="311687" y="437265"/>
                          <a:pt x="344893" y="470387"/>
                          <a:pt x="345852" y="511562"/>
                        </a:cubicBezTo>
                        <a:lnTo>
                          <a:pt x="345852" y="806837"/>
                        </a:lnTo>
                        <a:lnTo>
                          <a:pt x="402431" y="806837"/>
                        </a:lnTo>
                        <a:lnTo>
                          <a:pt x="402431" y="511562"/>
                        </a:lnTo>
                        <a:cubicBezTo>
                          <a:pt x="402158" y="470868"/>
                          <a:pt x="434520" y="437447"/>
                          <a:pt x="475202" y="436410"/>
                        </a:cubicBezTo>
                        <a:cubicBezTo>
                          <a:pt x="516396" y="437263"/>
                          <a:pt x="549630" y="470372"/>
                          <a:pt x="550640" y="511562"/>
                        </a:cubicBezTo>
                        <a:lnTo>
                          <a:pt x="550640" y="806837"/>
                        </a:lnTo>
                        <a:lnTo>
                          <a:pt x="607219" y="806837"/>
                        </a:lnTo>
                        <a:lnTo>
                          <a:pt x="607219" y="511562"/>
                        </a:lnTo>
                        <a:cubicBezTo>
                          <a:pt x="606946" y="470868"/>
                          <a:pt x="639307" y="437447"/>
                          <a:pt x="679990" y="436410"/>
                        </a:cubicBezTo>
                        <a:cubicBezTo>
                          <a:pt x="721184" y="437263"/>
                          <a:pt x="754418" y="470372"/>
                          <a:pt x="755428" y="511562"/>
                        </a:cubicBezTo>
                        <a:lnTo>
                          <a:pt x="755428" y="806837"/>
                        </a:lnTo>
                        <a:lnTo>
                          <a:pt x="806577" y="806837"/>
                        </a:lnTo>
                        <a:lnTo>
                          <a:pt x="806577" y="412598"/>
                        </a:lnTo>
                        <a:close/>
                        <a:moveTo>
                          <a:pt x="114205" y="364306"/>
                        </a:moveTo>
                        <a:lnTo>
                          <a:pt x="830770" y="364306"/>
                        </a:lnTo>
                        <a:cubicBezTo>
                          <a:pt x="844079" y="364200"/>
                          <a:pt x="854953" y="374904"/>
                          <a:pt x="855059" y="388213"/>
                        </a:cubicBezTo>
                        <a:cubicBezTo>
                          <a:pt x="855059" y="388308"/>
                          <a:pt x="855059" y="388404"/>
                          <a:pt x="855059" y="388499"/>
                        </a:cubicBezTo>
                        <a:lnTo>
                          <a:pt x="855059" y="831031"/>
                        </a:lnTo>
                        <a:cubicBezTo>
                          <a:pt x="855059" y="844340"/>
                          <a:pt x="844271" y="855129"/>
                          <a:pt x="830961" y="855130"/>
                        </a:cubicBezTo>
                        <a:cubicBezTo>
                          <a:pt x="830898" y="855130"/>
                          <a:pt x="830834" y="855130"/>
                          <a:pt x="830770" y="855129"/>
                        </a:cubicBezTo>
                        <a:lnTo>
                          <a:pt x="731139" y="855129"/>
                        </a:lnTo>
                        <a:cubicBezTo>
                          <a:pt x="717777" y="855182"/>
                          <a:pt x="706903" y="844393"/>
                          <a:pt x="706850" y="831031"/>
                        </a:cubicBezTo>
                        <a:lnTo>
                          <a:pt x="706850" y="511848"/>
                        </a:lnTo>
                        <a:cubicBezTo>
                          <a:pt x="706005" y="497378"/>
                          <a:pt x="694460" y="485833"/>
                          <a:pt x="679990" y="484988"/>
                        </a:cubicBezTo>
                        <a:cubicBezTo>
                          <a:pt x="666079" y="486140"/>
                          <a:pt x="655452" y="497892"/>
                          <a:pt x="655701" y="511848"/>
                        </a:cubicBezTo>
                        <a:lnTo>
                          <a:pt x="655701" y="831031"/>
                        </a:lnTo>
                        <a:cubicBezTo>
                          <a:pt x="655701" y="844340"/>
                          <a:pt x="644912" y="855129"/>
                          <a:pt x="631603" y="855129"/>
                        </a:cubicBezTo>
                        <a:cubicBezTo>
                          <a:pt x="631571" y="855129"/>
                          <a:pt x="631539" y="855129"/>
                          <a:pt x="631507" y="855129"/>
                        </a:cubicBezTo>
                        <a:lnTo>
                          <a:pt x="526732" y="855129"/>
                        </a:lnTo>
                        <a:cubicBezTo>
                          <a:pt x="513423" y="855182"/>
                          <a:pt x="502592" y="844435"/>
                          <a:pt x="502539" y="831126"/>
                        </a:cubicBezTo>
                        <a:cubicBezTo>
                          <a:pt x="502539" y="831094"/>
                          <a:pt x="502539" y="831063"/>
                          <a:pt x="502539" y="831031"/>
                        </a:cubicBezTo>
                        <a:lnTo>
                          <a:pt x="502539" y="511848"/>
                        </a:lnTo>
                        <a:cubicBezTo>
                          <a:pt x="501689" y="497344"/>
                          <a:pt x="490090" y="485786"/>
                          <a:pt x="475583" y="484988"/>
                        </a:cubicBezTo>
                        <a:cubicBezTo>
                          <a:pt x="461711" y="486187"/>
                          <a:pt x="451137" y="497926"/>
                          <a:pt x="451389" y="511848"/>
                        </a:cubicBezTo>
                        <a:lnTo>
                          <a:pt x="451390" y="831031"/>
                        </a:lnTo>
                        <a:cubicBezTo>
                          <a:pt x="451337" y="844392"/>
                          <a:pt x="440463" y="855182"/>
                          <a:pt x="427101" y="855129"/>
                        </a:cubicBezTo>
                        <a:lnTo>
                          <a:pt x="322326" y="855129"/>
                        </a:lnTo>
                        <a:cubicBezTo>
                          <a:pt x="308964" y="855182"/>
                          <a:pt x="298090" y="844393"/>
                          <a:pt x="298037" y="831031"/>
                        </a:cubicBezTo>
                        <a:lnTo>
                          <a:pt x="298037" y="511848"/>
                        </a:lnTo>
                        <a:cubicBezTo>
                          <a:pt x="297192" y="497378"/>
                          <a:pt x="285647" y="485833"/>
                          <a:pt x="271177" y="484988"/>
                        </a:cubicBezTo>
                        <a:cubicBezTo>
                          <a:pt x="257266" y="486140"/>
                          <a:pt x="246639" y="497892"/>
                          <a:pt x="246888" y="511848"/>
                        </a:cubicBezTo>
                        <a:lnTo>
                          <a:pt x="246888" y="831031"/>
                        </a:lnTo>
                        <a:cubicBezTo>
                          <a:pt x="246888" y="844340"/>
                          <a:pt x="236099" y="855129"/>
                          <a:pt x="222790" y="855130"/>
                        </a:cubicBezTo>
                        <a:cubicBezTo>
                          <a:pt x="222727" y="855130"/>
                          <a:pt x="222663" y="855130"/>
                          <a:pt x="222599" y="855129"/>
                        </a:cubicBezTo>
                        <a:lnTo>
                          <a:pt x="114205" y="855129"/>
                        </a:lnTo>
                        <a:cubicBezTo>
                          <a:pt x="101257" y="854259"/>
                          <a:pt x="90932" y="843975"/>
                          <a:pt x="90011" y="831031"/>
                        </a:cubicBezTo>
                        <a:lnTo>
                          <a:pt x="90011" y="388499"/>
                        </a:lnTo>
                        <a:cubicBezTo>
                          <a:pt x="90887" y="375518"/>
                          <a:pt x="101223" y="365182"/>
                          <a:pt x="114205" y="364306"/>
                        </a:cubicBezTo>
                        <a:close/>
                        <a:moveTo>
                          <a:pt x="471193" y="275301"/>
                        </a:moveTo>
                        <a:lnTo>
                          <a:pt x="471297" y="275342"/>
                        </a:lnTo>
                        <a:lnTo>
                          <a:pt x="471107" y="275342"/>
                        </a:lnTo>
                        <a:close/>
                        <a:moveTo>
                          <a:pt x="471297" y="80461"/>
                        </a:moveTo>
                        <a:cubicBezTo>
                          <a:pt x="479872" y="80486"/>
                          <a:pt x="486802" y="87458"/>
                          <a:pt x="486777" y="96032"/>
                        </a:cubicBezTo>
                        <a:cubicBezTo>
                          <a:pt x="486776" y="96430"/>
                          <a:pt x="486759" y="96828"/>
                          <a:pt x="486728" y="97225"/>
                        </a:cubicBezTo>
                        <a:lnTo>
                          <a:pt x="486728" y="100480"/>
                        </a:lnTo>
                        <a:lnTo>
                          <a:pt x="488730" y="100880"/>
                        </a:lnTo>
                        <a:cubicBezTo>
                          <a:pt x="506043" y="108163"/>
                          <a:pt x="518215" y="125267"/>
                          <a:pt x="518255" y="145231"/>
                        </a:cubicBezTo>
                        <a:cubicBezTo>
                          <a:pt x="518255" y="145295"/>
                          <a:pt x="518255" y="145358"/>
                          <a:pt x="518255" y="145422"/>
                        </a:cubicBezTo>
                        <a:cubicBezTo>
                          <a:pt x="518842" y="153923"/>
                          <a:pt x="512427" y="161292"/>
                          <a:pt x="503925" y="161879"/>
                        </a:cubicBezTo>
                        <a:cubicBezTo>
                          <a:pt x="503337" y="161920"/>
                          <a:pt x="502747" y="161927"/>
                          <a:pt x="502158" y="161900"/>
                        </a:cubicBezTo>
                        <a:cubicBezTo>
                          <a:pt x="493579" y="161303"/>
                          <a:pt x="486753" y="154476"/>
                          <a:pt x="486156" y="145898"/>
                        </a:cubicBezTo>
                        <a:cubicBezTo>
                          <a:pt x="486497" y="141466"/>
                          <a:pt x="485010" y="137315"/>
                          <a:pt x="482329" y="134186"/>
                        </a:cubicBezTo>
                        <a:lnTo>
                          <a:pt x="473730" y="129822"/>
                        </a:lnTo>
                        <a:lnTo>
                          <a:pt x="471107" y="131134"/>
                        </a:lnTo>
                        <a:lnTo>
                          <a:pt x="471297" y="130944"/>
                        </a:lnTo>
                        <a:lnTo>
                          <a:pt x="468157" y="129651"/>
                        </a:lnTo>
                        <a:lnTo>
                          <a:pt x="459632" y="132437"/>
                        </a:lnTo>
                        <a:cubicBezTo>
                          <a:pt x="456504" y="135117"/>
                          <a:pt x="454398" y="138991"/>
                          <a:pt x="454056" y="143423"/>
                        </a:cubicBezTo>
                        <a:cubicBezTo>
                          <a:pt x="453993" y="144247"/>
                          <a:pt x="453993" y="145074"/>
                          <a:pt x="454056" y="145898"/>
                        </a:cubicBezTo>
                        <a:cubicBezTo>
                          <a:pt x="454357" y="150204"/>
                          <a:pt x="456228" y="154067"/>
                          <a:pt x="459100" y="156922"/>
                        </a:cubicBezTo>
                        <a:lnTo>
                          <a:pt x="467862" y="160868"/>
                        </a:lnTo>
                        <a:lnTo>
                          <a:pt x="470154" y="159804"/>
                        </a:lnTo>
                        <a:cubicBezTo>
                          <a:pt x="496929" y="160012"/>
                          <a:pt x="518466" y="181886"/>
                          <a:pt x="518258" y="208661"/>
                        </a:cubicBezTo>
                        <a:cubicBezTo>
                          <a:pt x="518257" y="208758"/>
                          <a:pt x="518256" y="208856"/>
                          <a:pt x="518255" y="208953"/>
                        </a:cubicBezTo>
                        <a:cubicBezTo>
                          <a:pt x="518709" y="229540"/>
                          <a:pt x="506847" y="247612"/>
                          <a:pt x="489321" y="255987"/>
                        </a:cubicBezTo>
                        <a:lnTo>
                          <a:pt x="486728" y="256647"/>
                        </a:lnTo>
                        <a:lnTo>
                          <a:pt x="486728" y="259245"/>
                        </a:lnTo>
                        <a:cubicBezTo>
                          <a:pt x="486484" y="263495"/>
                          <a:pt x="484699" y="267333"/>
                          <a:pt x="481915" y="270202"/>
                        </a:cubicBezTo>
                        <a:lnTo>
                          <a:pt x="471193" y="275301"/>
                        </a:lnTo>
                        <a:lnTo>
                          <a:pt x="460367" y="271067"/>
                        </a:lnTo>
                        <a:cubicBezTo>
                          <a:pt x="457537" y="268348"/>
                          <a:pt x="455744" y="264549"/>
                          <a:pt x="455660" y="260315"/>
                        </a:cubicBezTo>
                        <a:cubicBezTo>
                          <a:pt x="455653" y="259958"/>
                          <a:pt x="455659" y="259601"/>
                          <a:pt x="455676" y="259245"/>
                        </a:cubicBezTo>
                        <a:lnTo>
                          <a:pt x="455676" y="257185"/>
                        </a:lnTo>
                        <a:lnTo>
                          <a:pt x="450972" y="255989"/>
                        </a:lnTo>
                        <a:cubicBezTo>
                          <a:pt x="433430" y="247618"/>
                          <a:pt x="421542" y="229552"/>
                          <a:pt x="421957" y="208953"/>
                        </a:cubicBezTo>
                        <a:cubicBezTo>
                          <a:pt x="421532" y="200336"/>
                          <a:pt x="428173" y="193006"/>
                          <a:pt x="436789" y="192581"/>
                        </a:cubicBezTo>
                        <a:cubicBezTo>
                          <a:pt x="437211" y="192560"/>
                          <a:pt x="437633" y="192557"/>
                          <a:pt x="438055" y="192570"/>
                        </a:cubicBezTo>
                        <a:cubicBezTo>
                          <a:pt x="446731" y="193269"/>
                          <a:pt x="453561" y="200262"/>
                          <a:pt x="454057" y="208953"/>
                        </a:cubicBezTo>
                        <a:cubicBezTo>
                          <a:pt x="453290" y="213385"/>
                          <a:pt x="454393" y="217708"/>
                          <a:pt x="456795" y="221114"/>
                        </a:cubicBezTo>
                        <a:lnTo>
                          <a:pt x="466954" y="227540"/>
                        </a:lnTo>
                        <a:lnTo>
                          <a:pt x="467515" y="227202"/>
                        </a:lnTo>
                        <a:lnTo>
                          <a:pt x="470055" y="227164"/>
                        </a:lnTo>
                        <a:lnTo>
                          <a:pt x="479492" y="225039"/>
                        </a:lnTo>
                        <a:cubicBezTo>
                          <a:pt x="482899" y="222637"/>
                          <a:pt x="485389" y="218935"/>
                          <a:pt x="486156" y="214503"/>
                        </a:cubicBezTo>
                        <a:cubicBezTo>
                          <a:pt x="486473" y="212667"/>
                          <a:pt x="486473" y="210789"/>
                          <a:pt x="486156" y="208953"/>
                        </a:cubicBezTo>
                        <a:cubicBezTo>
                          <a:pt x="485908" y="204607"/>
                          <a:pt x="484077" y="200686"/>
                          <a:pt x="481223" y="197764"/>
                        </a:cubicBezTo>
                        <a:lnTo>
                          <a:pt x="471696" y="193293"/>
                        </a:lnTo>
                        <a:lnTo>
                          <a:pt x="470154" y="193999"/>
                        </a:lnTo>
                        <a:lnTo>
                          <a:pt x="470154" y="193523"/>
                        </a:lnTo>
                        <a:cubicBezTo>
                          <a:pt x="443536" y="193575"/>
                          <a:pt x="421915" y="172040"/>
                          <a:pt x="421862" y="145422"/>
                        </a:cubicBezTo>
                        <a:cubicBezTo>
                          <a:pt x="421823" y="125458"/>
                          <a:pt x="433926" y="108306"/>
                          <a:pt x="451210" y="100955"/>
                        </a:cubicBezTo>
                        <a:lnTo>
                          <a:pt x="455676" y="100044"/>
                        </a:lnTo>
                        <a:lnTo>
                          <a:pt x="455676" y="97225"/>
                        </a:lnTo>
                        <a:cubicBezTo>
                          <a:pt x="455676" y="86081"/>
                          <a:pt x="460915" y="80461"/>
                          <a:pt x="471297" y="80461"/>
                        </a:cubicBezTo>
                        <a:close/>
                        <a:moveTo>
                          <a:pt x="476250" y="52648"/>
                        </a:moveTo>
                        <a:lnTo>
                          <a:pt x="113347" y="301250"/>
                        </a:lnTo>
                        <a:lnTo>
                          <a:pt x="836580" y="293154"/>
                        </a:lnTo>
                        <a:close/>
                        <a:moveTo>
                          <a:pt x="476250" y="0"/>
                        </a:moveTo>
                        <a:cubicBezTo>
                          <a:pt x="480932" y="0"/>
                          <a:pt x="485614" y="1356"/>
                          <a:pt x="489680" y="4070"/>
                        </a:cubicBezTo>
                        <a:lnTo>
                          <a:pt x="930592" y="298583"/>
                        </a:lnTo>
                        <a:cubicBezTo>
                          <a:pt x="939859" y="304120"/>
                          <a:pt x="943371" y="315812"/>
                          <a:pt x="938688" y="325539"/>
                        </a:cubicBezTo>
                        <a:cubicBezTo>
                          <a:pt x="936613" y="335598"/>
                          <a:pt x="927407" y="342564"/>
                          <a:pt x="917162" y="341827"/>
                        </a:cubicBezTo>
                        <a:lnTo>
                          <a:pt x="32670" y="349923"/>
                        </a:lnTo>
                        <a:cubicBezTo>
                          <a:pt x="22698" y="349546"/>
                          <a:pt x="14058" y="342894"/>
                          <a:pt x="11144" y="333349"/>
                        </a:cubicBezTo>
                        <a:cubicBezTo>
                          <a:pt x="6956" y="322744"/>
                          <a:pt x="10252" y="310647"/>
                          <a:pt x="19240" y="303631"/>
                        </a:cubicBezTo>
                        <a:lnTo>
                          <a:pt x="462819" y="4070"/>
                        </a:lnTo>
                        <a:cubicBezTo>
                          <a:pt x="466885" y="1356"/>
                          <a:pt x="471567" y="0"/>
                          <a:pt x="476250" y="0"/>
                        </a:cubicBezTo>
                        <a:close/>
                      </a:path>
                    </a:pathLst>
                  </a:custGeom>
                  <a:solidFill>
                    <a:srgbClr val="FFFFFF">
                      <a:lumMod val="65000"/>
                    </a:srgbClr>
                  </a:solidFill>
                  <a:ln>
                    <a:noFill/>
                  </a:ln>
                </p:spPr>
                <p:txBody>
                  <a:bodyPr/>
                  <a:lstStyle/>
                  <a:p>
                    <a:pPr marL="0" marR="0" lvl="0" indent="0" defTabSz="683895" eaLnBrk="1" fontAlgn="auto" latinLnBrk="0" hangingPunct="1">
                      <a:lnSpc>
                        <a:spcPct val="100000"/>
                      </a:lnSpc>
                      <a:spcBef>
                        <a:spcPts val="0"/>
                      </a:spcBef>
                      <a:spcAft>
                        <a:spcPts val="0"/>
                      </a:spcAft>
                      <a:buClrTx/>
                      <a:buSzTx/>
                      <a:buFontTx/>
                      <a:buNone/>
                      <a:tabLst/>
                      <a:defRPr/>
                    </a:pPr>
                    <a:endParaRPr kumimoji="0" lang="zh-CN" altLang="en-US" sz="11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cs typeface="+mn-ea"/>
                      <a:sym typeface="+mn-lt"/>
                    </a:endParaRPr>
                  </a:p>
                </p:txBody>
              </p:sp>
            </p:grpSp>
          </p:grpSp>
          <p:grpSp>
            <p:nvGrpSpPr>
              <p:cNvPr id="124" name="组合 123">
                <a:extLst>
                  <a:ext uri="{FF2B5EF4-FFF2-40B4-BE49-F238E27FC236}">
                    <a16:creationId xmlns:a16="http://schemas.microsoft.com/office/drawing/2014/main" id="{F930F51F-E0A5-4426-8101-4A0904E4F0D5}"/>
                  </a:ext>
                </a:extLst>
              </p:cNvPr>
              <p:cNvGrpSpPr/>
              <p:nvPr/>
            </p:nvGrpSpPr>
            <p:grpSpPr>
              <a:xfrm>
                <a:off x="5762961" y="1641445"/>
                <a:ext cx="663972" cy="669542"/>
                <a:chOff x="6535618" y="1718339"/>
                <a:chExt cx="696101" cy="659888"/>
              </a:xfrm>
            </p:grpSpPr>
            <p:sp>
              <p:nvSpPr>
                <p:cNvPr id="125" name="能源">
                  <a:extLst>
                    <a:ext uri="{FF2B5EF4-FFF2-40B4-BE49-F238E27FC236}">
                      <a16:creationId xmlns:a16="http://schemas.microsoft.com/office/drawing/2014/main" id="{FB248E75-6260-4AAA-BE0B-9CD5B34BF844}"/>
                    </a:ext>
                  </a:extLst>
                </p:cNvPr>
                <p:cNvSpPr txBox="1"/>
                <p:nvPr/>
              </p:nvSpPr>
              <p:spPr>
                <a:xfrm>
                  <a:off x="6535618" y="2241162"/>
                  <a:ext cx="696101" cy="137065"/>
                </a:xfrm>
                <a:prstGeom prst="rect">
                  <a:avLst/>
                </a:prstGeom>
                <a:ln w="12700">
                  <a:miter lim="400000"/>
                </a:ln>
              </p:spPr>
              <p:txBody>
                <a:bodyPr wrap="square" lIns="0" tIns="0" rIns="0" bIns="0">
                  <a:spAutoFit/>
                </a:bodyPr>
                <a:lstStyle>
                  <a:lvl1pPr>
                    <a:defRPr sz="700">
                      <a:solidFill>
                        <a:srgbClr val="FFFFFF"/>
                      </a:solidFill>
                      <a:latin typeface="FZLanTingHeiS-R-GB" panose="02000000000000000000" charset="-122"/>
                      <a:ea typeface="FZLanTingHeiS-R-GB" panose="02000000000000000000" charset="-122"/>
                      <a:cs typeface="FZLanTingHeiS-R-GB" panose="02000000000000000000" charset="-122"/>
                      <a:sym typeface="FZLanTingHeiS-R-GB" panose="02000000000000000000" charset="-122"/>
                    </a:defRPr>
                  </a:lvl1pPr>
                </a:lstStyle>
                <a:p>
                  <a:pPr marL="0" marR="0" lvl="0" indent="0" algn="ctr" defTabSz="825500" eaLnBrk="1" fontAlgn="auto" latinLnBrk="0" hangingPunct="0">
                    <a:lnSpc>
                      <a:spcPct val="100000"/>
                    </a:lnSpc>
                    <a:spcBef>
                      <a:spcPts val="0"/>
                    </a:spcBef>
                    <a:spcAft>
                      <a:spcPts val="0"/>
                    </a:spcAft>
                    <a:buClrTx/>
                    <a:buSzTx/>
                    <a:buFontTx/>
                    <a:buNone/>
                    <a:tabLst/>
                    <a:defRPr/>
                  </a:pPr>
                  <a:r>
                    <a:rPr kumimoji="0" lang="zh-CN" altLang="en-US" sz="1000" b="0" i="0" u="none" strike="noStrike" kern="0" cap="none" spc="0" normalizeH="0" baseline="0" noProof="0" dirty="0">
                      <a:ln>
                        <a:noFill/>
                      </a:ln>
                      <a:solidFill>
                        <a:srgbClr val="1D1D1A"/>
                      </a:solidFill>
                      <a:effectLst/>
                      <a:uLnTx/>
                      <a:uFillTx/>
                      <a:latin typeface="微软雅黑" panose="020B0703020204020201" pitchFamily="34" charset="-122"/>
                      <a:ea typeface="微软雅黑" panose="020B0703020204020201" pitchFamily="34" charset="-122"/>
                      <a:sym typeface="FZLanTingHeiS-R-GB" panose="02000000000000000000" charset="-122"/>
                    </a:rPr>
                    <a:t>互联网</a:t>
                  </a:r>
                </a:p>
              </p:txBody>
            </p:sp>
            <p:grpSp>
              <p:nvGrpSpPr>
                <p:cNvPr id="126" name="组合 125">
                  <a:extLst>
                    <a:ext uri="{FF2B5EF4-FFF2-40B4-BE49-F238E27FC236}">
                      <a16:creationId xmlns:a16="http://schemas.microsoft.com/office/drawing/2014/main" id="{D64D7CA3-4D2A-41FE-B961-6610225E5391}"/>
                    </a:ext>
                  </a:extLst>
                </p:cNvPr>
                <p:cNvGrpSpPr/>
                <p:nvPr/>
              </p:nvGrpSpPr>
              <p:grpSpPr>
                <a:xfrm>
                  <a:off x="6662022" y="1718339"/>
                  <a:ext cx="480966" cy="480966"/>
                  <a:chOff x="8173914" y="1620276"/>
                  <a:chExt cx="540000" cy="540000"/>
                </a:xfrm>
              </p:grpSpPr>
              <p:sp>
                <p:nvSpPr>
                  <p:cNvPr id="127" name="椭圆 126">
                    <a:extLst>
                      <a:ext uri="{FF2B5EF4-FFF2-40B4-BE49-F238E27FC236}">
                        <a16:creationId xmlns:a16="http://schemas.microsoft.com/office/drawing/2014/main" id="{8F3CA891-EB0B-40AB-A74D-CDCFB17A19A3}"/>
                      </a:ext>
                    </a:extLst>
                  </p:cNvPr>
                  <p:cNvSpPr>
                    <a:spLocks noChangeAspect="1"/>
                  </p:cNvSpPr>
                  <p:nvPr/>
                </p:nvSpPr>
                <p:spPr>
                  <a:xfrm>
                    <a:off x="8173914" y="1620276"/>
                    <a:ext cx="540000" cy="540000"/>
                  </a:xfrm>
                  <a:prstGeom prst="ellipse">
                    <a:avLst/>
                  </a:prstGeom>
                  <a:gradFill>
                    <a:gsLst>
                      <a:gs pos="0">
                        <a:srgbClr val="FFFFFF"/>
                      </a:gs>
                      <a:gs pos="100000">
                        <a:srgbClr val="FFFFFF">
                          <a:lumMod val="85000"/>
                        </a:srgbClr>
                      </a:gs>
                    </a:gsLst>
                    <a:lin ang="5400000" scaled="1"/>
                  </a:gradFill>
                  <a:ln w="3175" cap="flat" cmpd="sng" algn="ctr">
                    <a:gradFill>
                      <a:gsLst>
                        <a:gs pos="0">
                          <a:srgbClr val="DDDDDD"/>
                        </a:gs>
                        <a:gs pos="100000">
                          <a:srgbClr val="FFFFFF"/>
                        </a:gs>
                      </a:gsLst>
                      <a:lin ang="5400000" scaled="1"/>
                    </a:gradFill>
                    <a:prstDash val="solid"/>
                    <a:miter lim="800000"/>
                  </a:ln>
                  <a:effectLst/>
                </p:spPr>
                <p:txBody>
                  <a:bodyPr rtlCol="0" anchor="ctr"/>
                  <a:lstStyle/>
                  <a:p>
                    <a:pPr marL="0" marR="0" lvl="0" indent="0" algn="ctr" defTabSz="913765" eaLnBrk="1" fontAlgn="auto" latinLnBrk="0" hangingPunct="1">
                      <a:lnSpc>
                        <a:spcPct val="100000"/>
                      </a:lnSpc>
                      <a:spcBef>
                        <a:spcPts val="0"/>
                      </a:spcBef>
                      <a:spcAft>
                        <a:spcPts val="0"/>
                      </a:spcAft>
                      <a:buClrTx/>
                      <a:buSzTx/>
                      <a:buFontTx/>
                      <a:buNone/>
                      <a:tabLst/>
                      <a:defRPr/>
                    </a:pPr>
                    <a:endParaRPr kumimoji="0" lang="zh-CN" altLang="en-US" sz="700" b="0" i="0" u="none" strike="noStrike" kern="0" cap="none" spc="0" normalizeH="0" baseline="0" noProof="0">
                      <a:ln>
                        <a:noFill/>
                      </a:ln>
                      <a:solidFill>
                        <a:srgbClr val="231815"/>
                      </a:solidFill>
                      <a:effectLst/>
                      <a:uLnTx/>
                      <a:uFillTx/>
                      <a:latin typeface="微软雅黑" panose="020B0703020204020201" pitchFamily="34" charset="-122"/>
                      <a:ea typeface="微软雅黑" panose="020B0703020204020201" pitchFamily="34" charset="-122"/>
                    </a:endParaRPr>
                  </a:p>
                </p:txBody>
              </p:sp>
              <p:grpSp>
                <p:nvGrpSpPr>
                  <p:cNvPr id="128" name="组合 372">
                    <a:extLst>
                      <a:ext uri="{FF2B5EF4-FFF2-40B4-BE49-F238E27FC236}">
                        <a16:creationId xmlns:a16="http://schemas.microsoft.com/office/drawing/2014/main" id="{5B9A12AF-9E4D-45C2-9D21-564F29606D2F}"/>
                      </a:ext>
                    </a:extLst>
                  </p:cNvPr>
                  <p:cNvGrpSpPr/>
                  <p:nvPr/>
                </p:nvGrpSpPr>
                <p:grpSpPr bwMode="auto">
                  <a:xfrm>
                    <a:off x="8250024" y="1733455"/>
                    <a:ext cx="387779" cy="280987"/>
                    <a:chOff x="841375" y="814388"/>
                    <a:chExt cx="825500" cy="519113"/>
                  </a:xfrm>
                  <a:solidFill>
                    <a:srgbClr val="FFFFFF">
                      <a:lumMod val="65000"/>
                    </a:srgbClr>
                  </a:solidFill>
                </p:grpSpPr>
                <p:sp>
                  <p:nvSpPr>
                    <p:cNvPr id="129" name="Freeform 343">
                      <a:extLst>
                        <a:ext uri="{FF2B5EF4-FFF2-40B4-BE49-F238E27FC236}">
                          <a16:creationId xmlns:a16="http://schemas.microsoft.com/office/drawing/2014/main" id="{A9F8E70C-1F51-4832-8920-4692A0D86627}"/>
                        </a:ext>
                      </a:extLst>
                    </p:cNvPr>
                    <p:cNvSpPr/>
                    <p:nvPr/>
                  </p:nvSpPr>
                  <p:spPr bwMode="auto">
                    <a:xfrm>
                      <a:off x="841375" y="814388"/>
                      <a:ext cx="825500" cy="501650"/>
                    </a:xfrm>
                    <a:custGeom>
                      <a:avLst/>
                      <a:gdLst>
                        <a:gd name="T0" fmla="*/ 2147483646 w 1754"/>
                        <a:gd name="T1" fmla="*/ 2147483646 h 1066"/>
                        <a:gd name="T2" fmla="*/ 2147483646 w 1754"/>
                        <a:gd name="T3" fmla="*/ 2147483646 h 1066"/>
                        <a:gd name="T4" fmla="*/ 2147483646 w 1754"/>
                        <a:gd name="T5" fmla="*/ 2147483646 h 1066"/>
                        <a:gd name="T6" fmla="*/ 2147483646 w 1754"/>
                        <a:gd name="T7" fmla="*/ 2147483646 h 1066"/>
                        <a:gd name="T8" fmla="*/ 2147483646 w 1754"/>
                        <a:gd name="T9" fmla="*/ 2147483646 h 1066"/>
                        <a:gd name="T10" fmla="*/ 2147483646 w 1754"/>
                        <a:gd name="T11" fmla="*/ 2147483646 h 1066"/>
                        <a:gd name="T12" fmla="*/ 2147483646 w 1754"/>
                        <a:gd name="T13" fmla="*/ 2147483646 h 1066"/>
                        <a:gd name="T14" fmla="*/ 2147483646 w 1754"/>
                        <a:gd name="T15" fmla="*/ 2147483646 h 1066"/>
                        <a:gd name="T16" fmla="*/ 2147483646 w 1754"/>
                        <a:gd name="T17" fmla="*/ 2147483646 h 1066"/>
                        <a:gd name="T18" fmla="*/ 2147483646 w 1754"/>
                        <a:gd name="T19" fmla="*/ 2147483646 h 1066"/>
                        <a:gd name="T20" fmla="*/ 2147483646 w 1754"/>
                        <a:gd name="T21" fmla="*/ 2147483646 h 1066"/>
                        <a:gd name="T22" fmla="*/ 2147483646 w 1754"/>
                        <a:gd name="T23" fmla="*/ 2147483646 h 1066"/>
                        <a:gd name="T24" fmla="*/ 2147483646 w 1754"/>
                        <a:gd name="T25" fmla="*/ 2147483646 h 1066"/>
                        <a:gd name="T26" fmla="*/ 2147483646 w 1754"/>
                        <a:gd name="T27" fmla="*/ 2147483646 h 1066"/>
                        <a:gd name="T28" fmla="*/ 2147483646 w 1754"/>
                        <a:gd name="T29" fmla="*/ 2147483646 h 1066"/>
                        <a:gd name="T30" fmla="*/ 2147483646 w 1754"/>
                        <a:gd name="T31" fmla="*/ 2147483646 h 1066"/>
                        <a:gd name="T32" fmla="*/ 2147483646 w 1754"/>
                        <a:gd name="T33" fmla="*/ 2147483646 h 1066"/>
                        <a:gd name="T34" fmla="*/ 0 w 1754"/>
                        <a:gd name="T35" fmla="*/ 2147483646 h 1066"/>
                        <a:gd name="T36" fmla="*/ 2147483646 w 1754"/>
                        <a:gd name="T37" fmla="*/ 2147483646 h 1066"/>
                        <a:gd name="T38" fmla="*/ 2147483646 w 1754"/>
                        <a:gd name="T39" fmla="*/ 0 h 1066"/>
                        <a:gd name="T40" fmla="*/ 2147483646 w 1754"/>
                        <a:gd name="T41" fmla="*/ 2147483646 h 1066"/>
                        <a:gd name="T42" fmla="*/ 2147483646 w 1754"/>
                        <a:gd name="T43" fmla="*/ 2147483646 h 1066"/>
                        <a:gd name="T44" fmla="*/ 2147483646 w 1754"/>
                        <a:gd name="T45" fmla="*/ 2147483646 h 1066"/>
                        <a:gd name="T46" fmla="*/ 2147483646 w 1754"/>
                        <a:gd name="T47" fmla="*/ 2147483646 h 106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w 1754"/>
                        <a:gd name="T73" fmla="*/ 0 h 1066"/>
                        <a:gd name="T74" fmla="*/ 1754 w 1754"/>
                        <a:gd name="T75" fmla="*/ 1066 h 106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T72" t="T73" r="T74" b="T75"/>
                      <a:pathLst>
                        <a:path w="1754" h="1066">
                          <a:moveTo>
                            <a:pt x="1493" y="1066"/>
                          </a:moveTo>
                          <a:lnTo>
                            <a:pt x="1493" y="1066"/>
                          </a:lnTo>
                          <a:lnTo>
                            <a:pt x="1388" y="1066"/>
                          </a:lnTo>
                          <a:lnTo>
                            <a:pt x="1388" y="999"/>
                          </a:lnTo>
                          <a:lnTo>
                            <a:pt x="1493" y="999"/>
                          </a:lnTo>
                          <a:cubicBezTo>
                            <a:pt x="1519" y="999"/>
                            <a:pt x="1541" y="993"/>
                            <a:pt x="1554" y="982"/>
                          </a:cubicBezTo>
                          <a:cubicBezTo>
                            <a:pt x="1639" y="913"/>
                            <a:pt x="1687" y="814"/>
                            <a:pt x="1687" y="711"/>
                          </a:cubicBezTo>
                          <a:cubicBezTo>
                            <a:pt x="1687" y="523"/>
                            <a:pt x="1535" y="369"/>
                            <a:pt x="1347" y="367"/>
                          </a:cubicBezTo>
                          <a:cubicBezTo>
                            <a:pt x="1335" y="367"/>
                            <a:pt x="1324" y="360"/>
                            <a:pt x="1318" y="350"/>
                          </a:cubicBezTo>
                          <a:cubicBezTo>
                            <a:pt x="1221" y="175"/>
                            <a:pt x="1037" y="67"/>
                            <a:pt x="838" y="67"/>
                          </a:cubicBezTo>
                          <a:cubicBezTo>
                            <a:pt x="588" y="67"/>
                            <a:pt x="370" y="236"/>
                            <a:pt x="307" y="478"/>
                          </a:cubicBezTo>
                          <a:cubicBezTo>
                            <a:pt x="303" y="491"/>
                            <a:pt x="293" y="501"/>
                            <a:pt x="279" y="503"/>
                          </a:cubicBezTo>
                          <a:cubicBezTo>
                            <a:pt x="158" y="521"/>
                            <a:pt x="67" y="627"/>
                            <a:pt x="67" y="750"/>
                          </a:cubicBezTo>
                          <a:cubicBezTo>
                            <a:pt x="67" y="887"/>
                            <a:pt x="179" y="999"/>
                            <a:pt x="316" y="999"/>
                          </a:cubicBezTo>
                          <a:lnTo>
                            <a:pt x="1183" y="999"/>
                          </a:lnTo>
                          <a:lnTo>
                            <a:pt x="1183" y="1066"/>
                          </a:lnTo>
                          <a:lnTo>
                            <a:pt x="316" y="1066"/>
                          </a:lnTo>
                          <a:cubicBezTo>
                            <a:pt x="142" y="1066"/>
                            <a:pt x="0" y="924"/>
                            <a:pt x="0" y="750"/>
                          </a:cubicBezTo>
                          <a:cubicBezTo>
                            <a:pt x="0" y="602"/>
                            <a:pt x="105" y="473"/>
                            <a:pt x="248" y="441"/>
                          </a:cubicBezTo>
                          <a:cubicBezTo>
                            <a:pt x="325" y="180"/>
                            <a:pt x="565" y="0"/>
                            <a:pt x="838" y="0"/>
                          </a:cubicBezTo>
                          <a:cubicBezTo>
                            <a:pt x="1055" y="0"/>
                            <a:pt x="1256" y="115"/>
                            <a:pt x="1367" y="301"/>
                          </a:cubicBezTo>
                          <a:cubicBezTo>
                            <a:pt x="1582" y="313"/>
                            <a:pt x="1754" y="493"/>
                            <a:pt x="1754" y="711"/>
                          </a:cubicBezTo>
                          <a:cubicBezTo>
                            <a:pt x="1754" y="834"/>
                            <a:pt x="1697" y="952"/>
                            <a:pt x="1596" y="1034"/>
                          </a:cubicBezTo>
                          <a:cubicBezTo>
                            <a:pt x="1570" y="1055"/>
                            <a:pt x="1535" y="1066"/>
                            <a:pt x="1493" y="1066"/>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sp>
                  <p:nvSpPr>
                    <p:cNvPr id="130" name="Freeform 344">
                      <a:extLst>
                        <a:ext uri="{FF2B5EF4-FFF2-40B4-BE49-F238E27FC236}">
                          <a16:creationId xmlns:a16="http://schemas.microsoft.com/office/drawing/2014/main" id="{5D32F1D6-DF0E-4499-ACE7-7FC681B5FC0A}"/>
                        </a:ext>
                      </a:extLst>
                    </p:cNvPr>
                    <p:cNvSpPr/>
                    <p:nvPr/>
                  </p:nvSpPr>
                  <p:spPr bwMode="auto">
                    <a:xfrm>
                      <a:off x="1370013" y="1268413"/>
                      <a:ext cx="65088" cy="65088"/>
                    </a:xfrm>
                    <a:custGeom>
                      <a:avLst/>
                      <a:gdLst>
                        <a:gd name="T0" fmla="*/ 2147483646 w 139"/>
                        <a:gd name="T1" fmla="*/ 2147483646 h 139"/>
                        <a:gd name="T2" fmla="*/ 2147483646 w 139"/>
                        <a:gd name="T3" fmla="*/ 2147483646 h 139"/>
                        <a:gd name="T4" fmla="*/ 0 w 139"/>
                        <a:gd name="T5" fmla="*/ 2147483646 h 139"/>
                        <a:gd name="T6" fmla="*/ 2147483646 w 139"/>
                        <a:gd name="T7" fmla="*/ 0 h 139"/>
                        <a:gd name="T8" fmla="*/ 2147483646 w 139"/>
                        <a:gd name="T9" fmla="*/ 2147483646 h 139"/>
                        <a:gd name="T10" fmla="*/ 2147483646 w 139"/>
                        <a:gd name="T11" fmla="*/ 2147483646 h 139"/>
                        <a:gd name="T12" fmla="*/ 0 60000 65536"/>
                        <a:gd name="T13" fmla="*/ 0 60000 65536"/>
                        <a:gd name="T14" fmla="*/ 0 60000 65536"/>
                        <a:gd name="T15" fmla="*/ 0 60000 65536"/>
                        <a:gd name="T16" fmla="*/ 0 60000 65536"/>
                        <a:gd name="T17" fmla="*/ 0 60000 65536"/>
                        <a:gd name="T18" fmla="*/ 0 w 139"/>
                        <a:gd name="T19" fmla="*/ 0 h 139"/>
                        <a:gd name="T20" fmla="*/ 139 w 139"/>
                        <a:gd name="T21" fmla="*/ 139 h 139"/>
                      </a:gdLst>
                      <a:ahLst/>
                      <a:cxnLst>
                        <a:cxn ang="T12">
                          <a:pos x="T0" y="T1"/>
                        </a:cxn>
                        <a:cxn ang="T13">
                          <a:pos x="T2" y="T3"/>
                        </a:cxn>
                        <a:cxn ang="T14">
                          <a:pos x="T4" y="T5"/>
                        </a:cxn>
                        <a:cxn ang="T15">
                          <a:pos x="T6" y="T7"/>
                        </a:cxn>
                        <a:cxn ang="T16">
                          <a:pos x="T8" y="T9"/>
                        </a:cxn>
                        <a:cxn ang="T17">
                          <a:pos x="T10" y="T11"/>
                        </a:cxn>
                      </a:cxnLst>
                      <a:rect l="T18" t="T19" r="T20" b="T21"/>
                      <a:pathLst>
                        <a:path w="139" h="139">
                          <a:moveTo>
                            <a:pt x="70" y="139"/>
                          </a:moveTo>
                          <a:lnTo>
                            <a:pt x="70" y="139"/>
                          </a:lnTo>
                          <a:cubicBezTo>
                            <a:pt x="31" y="139"/>
                            <a:pt x="0" y="107"/>
                            <a:pt x="0" y="69"/>
                          </a:cubicBezTo>
                          <a:cubicBezTo>
                            <a:pt x="0" y="31"/>
                            <a:pt x="31" y="0"/>
                            <a:pt x="70" y="0"/>
                          </a:cubicBezTo>
                          <a:cubicBezTo>
                            <a:pt x="108" y="0"/>
                            <a:pt x="139" y="31"/>
                            <a:pt x="139" y="69"/>
                          </a:cubicBezTo>
                          <a:cubicBezTo>
                            <a:pt x="139" y="107"/>
                            <a:pt x="108" y="139"/>
                            <a:pt x="70" y="139"/>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sp>
                  <p:nvSpPr>
                    <p:cNvPr id="131" name="Freeform 345">
                      <a:extLst>
                        <a:ext uri="{FF2B5EF4-FFF2-40B4-BE49-F238E27FC236}">
                          <a16:creationId xmlns:a16="http://schemas.microsoft.com/office/drawing/2014/main" id="{547D602B-E914-4125-B682-D4FE3ED257FE}"/>
                        </a:ext>
                      </a:extLst>
                    </p:cNvPr>
                    <p:cNvSpPr/>
                    <p:nvPr/>
                  </p:nvSpPr>
                  <p:spPr bwMode="auto">
                    <a:xfrm>
                      <a:off x="1470025" y="1266825"/>
                      <a:ext cx="66675" cy="65088"/>
                    </a:xfrm>
                    <a:custGeom>
                      <a:avLst/>
                      <a:gdLst>
                        <a:gd name="T0" fmla="*/ 2147483646 w 139"/>
                        <a:gd name="T1" fmla="*/ 2147483646 h 139"/>
                        <a:gd name="T2" fmla="*/ 2147483646 w 139"/>
                        <a:gd name="T3" fmla="*/ 2147483646 h 139"/>
                        <a:gd name="T4" fmla="*/ 0 w 139"/>
                        <a:gd name="T5" fmla="*/ 2147483646 h 139"/>
                        <a:gd name="T6" fmla="*/ 2147483646 w 139"/>
                        <a:gd name="T7" fmla="*/ 0 h 139"/>
                        <a:gd name="T8" fmla="*/ 2147483646 w 139"/>
                        <a:gd name="T9" fmla="*/ 2147483646 h 139"/>
                        <a:gd name="T10" fmla="*/ 2147483646 w 139"/>
                        <a:gd name="T11" fmla="*/ 2147483646 h 139"/>
                        <a:gd name="T12" fmla="*/ 0 60000 65536"/>
                        <a:gd name="T13" fmla="*/ 0 60000 65536"/>
                        <a:gd name="T14" fmla="*/ 0 60000 65536"/>
                        <a:gd name="T15" fmla="*/ 0 60000 65536"/>
                        <a:gd name="T16" fmla="*/ 0 60000 65536"/>
                        <a:gd name="T17" fmla="*/ 0 60000 65536"/>
                        <a:gd name="T18" fmla="*/ 0 w 139"/>
                        <a:gd name="T19" fmla="*/ 0 h 139"/>
                        <a:gd name="T20" fmla="*/ 139 w 139"/>
                        <a:gd name="T21" fmla="*/ 139 h 139"/>
                      </a:gdLst>
                      <a:ahLst/>
                      <a:cxnLst>
                        <a:cxn ang="T12">
                          <a:pos x="T0" y="T1"/>
                        </a:cxn>
                        <a:cxn ang="T13">
                          <a:pos x="T2" y="T3"/>
                        </a:cxn>
                        <a:cxn ang="T14">
                          <a:pos x="T4" y="T5"/>
                        </a:cxn>
                        <a:cxn ang="T15">
                          <a:pos x="T6" y="T7"/>
                        </a:cxn>
                        <a:cxn ang="T16">
                          <a:pos x="T8" y="T9"/>
                        </a:cxn>
                        <a:cxn ang="T17">
                          <a:pos x="T10" y="T11"/>
                        </a:cxn>
                      </a:cxnLst>
                      <a:rect l="T18" t="T19" r="T20" b="T21"/>
                      <a:pathLst>
                        <a:path w="139" h="139">
                          <a:moveTo>
                            <a:pt x="69" y="139"/>
                          </a:moveTo>
                          <a:lnTo>
                            <a:pt x="69" y="139"/>
                          </a:lnTo>
                          <a:cubicBezTo>
                            <a:pt x="31" y="139"/>
                            <a:pt x="0" y="107"/>
                            <a:pt x="0" y="69"/>
                          </a:cubicBezTo>
                          <a:cubicBezTo>
                            <a:pt x="0" y="31"/>
                            <a:pt x="31" y="0"/>
                            <a:pt x="69" y="0"/>
                          </a:cubicBezTo>
                          <a:cubicBezTo>
                            <a:pt x="108" y="0"/>
                            <a:pt x="139" y="31"/>
                            <a:pt x="139" y="69"/>
                          </a:cubicBezTo>
                          <a:cubicBezTo>
                            <a:pt x="139" y="107"/>
                            <a:pt x="108" y="139"/>
                            <a:pt x="69" y="139"/>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sp>
                  <p:nvSpPr>
                    <p:cNvPr id="132" name="Freeform 346">
                      <a:extLst>
                        <a:ext uri="{FF2B5EF4-FFF2-40B4-BE49-F238E27FC236}">
                          <a16:creationId xmlns:a16="http://schemas.microsoft.com/office/drawing/2014/main" id="{2C5F0D27-162A-4064-BE22-1921C0016A16}"/>
                        </a:ext>
                      </a:extLst>
                    </p:cNvPr>
                    <p:cNvSpPr>
                      <a:spLocks noEditPoints="1"/>
                    </p:cNvSpPr>
                    <p:nvPr/>
                  </p:nvSpPr>
                  <p:spPr bwMode="auto">
                    <a:xfrm>
                      <a:off x="1074738" y="1030288"/>
                      <a:ext cx="225425" cy="220663"/>
                    </a:xfrm>
                    <a:custGeom>
                      <a:avLst/>
                      <a:gdLst>
                        <a:gd name="T0" fmla="*/ 2147483646 w 479"/>
                        <a:gd name="T1" fmla="*/ 2147483646 h 471"/>
                        <a:gd name="T2" fmla="*/ 2147483646 w 479"/>
                        <a:gd name="T3" fmla="*/ 2147483646 h 471"/>
                        <a:gd name="T4" fmla="*/ 2147483646 w 479"/>
                        <a:gd name="T5" fmla="*/ 2147483646 h 471"/>
                        <a:gd name="T6" fmla="*/ 2147483646 w 479"/>
                        <a:gd name="T7" fmla="*/ 2147483646 h 471"/>
                        <a:gd name="T8" fmla="*/ 2147483646 w 479"/>
                        <a:gd name="T9" fmla="*/ 2147483646 h 471"/>
                        <a:gd name="T10" fmla="*/ 2147483646 w 479"/>
                        <a:gd name="T11" fmla="*/ 2147483646 h 471"/>
                        <a:gd name="T12" fmla="*/ 2147483646 w 479"/>
                        <a:gd name="T13" fmla="*/ 2147483646 h 471"/>
                        <a:gd name="T14" fmla="*/ 2147483646 w 479"/>
                        <a:gd name="T15" fmla="*/ 2147483646 h 471"/>
                        <a:gd name="T16" fmla="*/ 2147483646 w 479"/>
                        <a:gd name="T17" fmla="*/ 2147483646 h 471"/>
                        <a:gd name="T18" fmla="*/ 2147483646 w 479"/>
                        <a:gd name="T19" fmla="*/ 2147483646 h 471"/>
                        <a:gd name="T20" fmla="*/ 0 w 479"/>
                        <a:gd name="T21" fmla="*/ 2147483646 h 471"/>
                        <a:gd name="T22" fmla="*/ 0 w 479"/>
                        <a:gd name="T23" fmla="*/ 2147483646 h 471"/>
                        <a:gd name="T24" fmla="*/ 2147483646 w 479"/>
                        <a:gd name="T25" fmla="*/ 2147483646 h 471"/>
                        <a:gd name="T26" fmla="*/ 2147483646 w 479"/>
                        <a:gd name="T27" fmla="*/ 2147483646 h 471"/>
                        <a:gd name="T28" fmla="*/ 2147483646 w 479"/>
                        <a:gd name="T29" fmla="*/ 2147483646 h 471"/>
                        <a:gd name="T30" fmla="*/ 2147483646 w 479"/>
                        <a:gd name="T31" fmla="*/ 2147483646 h 471"/>
                        <a:gd name="T32" fmla="*/ 2147483646 w 479"/>
                        <a:gd name="T33" fmla="*/ 2147483646 h 47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79"/>
                        <a:gd name="T52" fmla="*/ 0 h 471"/>
                        <a:gd name="T53" fmla="*/ 479 w 479"/>
                        <a:gd name="T54" fmla="*/ 471 h 47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79" h="471">
                          <a:moveTo>
                            <a:pt x="53" y="379"/>
                          </a:moveTo>
                          <a:lnTo>
                            <a:pt x="53" y="379"/>
                          </a:lnTo>
                          <a:lnTo>
                            <a:pt x="425" y="417"/>
                          </a:lnTo>
                          <a:lnTo>
                            <a:pt x="425" y="94"/>
                          </a:lnTo>
                          <a:lnTo>
                            <a:pt x="53" y="57"/>
                          </a:lnTo>
                          <a:lnTo>
                            <a:pt x="53" y="379"/>
                          </a:lnTo>
                          <a:close/>
                          <a:moveTo>
                            <a:pt x="436" y="471"/>
                          </a:moveTo>
                          <a:lnTo>
                            <a:pt x="436" y="471"/>
                          </a:lnTo>
                          <a:cubicBezTo>
                            <a:pt x="434" y="471"/>
                            <a:pt x="433" y="471"/>
                            <a:pt x="431" y="471"/>
                          </a:cubicBezTo>
                          <a:lnTo>
                            <a:pt x="42" y="432"/>
                          </a:lnTo>
                          <a:cubicBezTo>
                            <a:pt x="19" y="429"/>
                            <a:pt x="0" y="409"/>
                            <a:pt x="0" y="385"/>
                          </a:cubicBezTo>
                          <a:lnTo>
                            <a:pt x="0" y="46"/>
                          </a:lnTo>
                          <a:cubicBezTo>
                            <a:pt x="0" y="20"/>
                            <a:pt x="21" y="0"/>
                            <a:pt x="48" y="3"/>
                          </a:cubicBezTo>
                          <a:lnTo>
                            <a:pt x="436" y="41"/>
                          </a:lnTo>
                          <a:cubicBezTo>
                            <a:pt x="460" y="43"/>
                            <a:pt x="479" y="64"/>
                            <a:pt x="479" y="88"/>
                          </a:cubicBezTo>
                          <a:lnTo>
                            <a:pt x="479" y="428"/>
                          </a:lnTo>
                          <a:cubicBezTo>
                            <a:pt x="479" y="452"/>
                            <a:pt x="460" y="471"/>
                            <a:pt x="436" y="471"/>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sp>
                  <p:nvSpPr>
                    <p:cNvPr id="133" name="Freeform 347">
                      <a:extLst>
                        <a:ext uri="{FF2B5EF4-FFF2-40B4-BE49-F238E27FC236}">
                          <a16:creationId xmlns:a16="http://schemas.microsoft.com/office/drawing/2014/main" id="{49FB0389-6237-46F9-B30B-DA6DA7B4D83D}"/>
                        </a:ext>
                      </a:extLst>
                    </p:cNvPr>
                    <p:cNvSpPr/>
                    <p:nvPr/>
                  </p:nvSpPr>
                  <p:spPr bwMode="auto">
                    <a:xfrm>
                      <a:off x="1127125" y="990600"/>
                      <a:ext cx="225425" cy="220663"/>
                    </a:xfrm>
                    <a:custGeom>
                      <a:avLst/>
                      <a:gdLst>
                        <a:gd name="T0" fmla="*/ 2147483646 w 478"/>
                        <a:gd name="T1" fmla="*/ 2147483646 h 470"/>
                        <a:gd name="T2" fmla="*/ 2147483646 w 478"/>
                        <a:gd name="T3" fmla="*/ 2147483646 h 470"/>
                        <a:gd name="T4" fmla="*/ 2147483646 w 478"/>
                        <a:gd name="T5" fmla="*/ 2147483646 h 470"/>
                        <a:gd name="T6" fmla="*/ 2147483646 w 478"/>
                        <a:gd name="T7" fmla="*/ 2147483646 h 470"/>
                        <a:gd name="T8" fmla="*/ 2147483646 w 478"/>
                        <a:gd name="T9" fmla="*/ 2147483646 h 470"/>
                        <a:gd name="T10" fmla="*/ 2147483646 w 478"/>
                        <a:gd name="T11" fmla="*/ 2147483646 h 470"/>
                        <a:gd name="T12" fmla="*/ 2147483646 w 478"/>
                        <a:gd name="T13" fmla="*/ 2147483646 h 470"/>
                        <a:gd name="T14" fmla="*/ 2147483646 w 478"/>
                        <a:gd name="T15" fmla="*/ 2147483646 h 470"/>
                        <a:gd name="T16" fmla="*/ 2147483646 w 478"/>
                        <a:gd name="T17" fmla="*/ 2147483646 h 470"/>
                        <a:gd name="T18" fmla="*/ 2147483646 w 478"/>
                        <a:gd name="T19" fmla="*/ 2147483646 h 470"/>
                        <a:gd name="T20" fmla="*/ 2147483646 w 478"/>
                        <a:gd name="T21" fmla="*/ 2147483646 h 470"/>
                        <a:gd name="T22" fmla="*/ 0 w 478"/>
                        <a:gd name="T23" fmla="*/ 2147483646 h 470"/>
                        <a:gd name="T24" fmla="*/ 0 w 478"/>
                        <a:gd name="T25" fmla="*/ 2147483646 h 470"/>
                        <a:gd name="T26" fmla="*/ 2147483646 w 478"/>
                        <a:gd name="T27" fmla="*/ 2147483646 h 470"/>
                        <a:gd name="T28" fmla="*/ 2147483646 w 478"/>
                        <a:gd name="T29" fmla="*/ 2147483646 h 470"/>
                        <a:gd name="T30" fmla="*/ 2147483646 w 478"/>
                        <a:gd name="T31" fmla="*/ 2147483646 h 470"/>
                        <a:gd name="T32" fmla="*/ 2147483646 w 478"/>
                        <a:gd name="T33" fmla="*/ 2147483646 h 470"/>
                        <a:gd name="T34" fmla="*/ 2147483646 w 478"/>
                        <a:gd name="T35" fmla="*/ 2147483646 h 470"/>
                        <a:gd name="T36" fmla="*/ 2147483646 w 478"/>
                        <a:gd name="T37" fmla="*/ 2147483646 h 470"/>
                        <a:gd name="T38" fmla="*/ 2147483646 w 478"/>
                        <a:gd name="T39" fmla="*/ 2147483646 h 4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78"/>
                        <a:gd name="T61" fmla="*/ 0 h 470"/>
                        <a:gd name="T62" fmla="*/ 478 w 478"/>
                        <a:gd name="T63" fmla="*/ 470 h 4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78" h="470">
                          <a:moveTo>
                            <a:pt x="435" y="470"/>
                          </a:moveTo>
                          <a:lnTo>
                            <a:pt x="435" y="470"/>
                          </a:lnTo>
                          <a:cubicBezTo>
                            <a:pt x="434" y="470"/>
                            <a:pt x="432" y="470"/>
                            <a:pt x="431" y="470"/>
                          </a:cubicBezTo>
                          <a:lnTo>
                            <a:pt x="337" y="460"/>
                          </a:lnTo>
                          <a:cubicBezTo>
                            <a:pt x="323" y="459"/>
                            <a:pt x="312" y="446"/>
                            <a:pt x="313" y="431"/>
                          </a:cubicBezTo>
                          <a:cubicBezTo>
                            <a:pt x="315" y="416"/>
                            <a:pt x="328" y="406"/>
                            <a:pt x="343" y="407"/>
                          </a:cubicBezTo>
                          <a:lnTo>
                            <a:pt x="425" y="415"/>
                          </a:lnTo>
                          <a:lnTo>
                            <a:pt x="425" y="92"/>
                          </a:lnTo>
                          <a:lnTo>
                            <a:pt x="53" y="55"/>
                          </a:lnTo>
                          <a:lnTo>
                            <a:pt x="53" y="122"/>
                          </a:lnTo>
                          <a:cubicBezTo>
                            <a:pt x="53" y="137"/>
                            <a:pt x="41" y="149"/>
                            <a:pt x="27" y="149"/>
                          </a:cubicBezTo>
                          <a:cubicBezTo>
                            <a:pt x="12" y="149"/>
                            <a:pt x="0" y="137"/>
                            <a:pt x="0" y="122"/>
                          </a:cubicBezTo>
                          <a:lnTo>
                            <a:pt x="0" y="44"/>
                          </a:lnTo>
                          <a:cubicBezTo>
                            <a:pt x="0" y="32"/>
                            <a:pt x="5" y="20"/>
                            <a:pt x="14" y="12"/>
                          </a:cubicBezTo>
                          <a:cubicBezTo>
                            <a:pt x="23" y="4"/>
                            <a:pt x="35" y="0"/>
                            <a:pt x="47" y="1"/>
                          </a:cubicBezTo>
                          <a:lnTo>
                            <a:pt x="436" y="40"/>
                          </a:lnTo>
                          <a:cubicBezTo>
                            <a:pt x="460" y="42"/>
                            <a:pt x="478" y="63"/>
                            <a:pt x="478" y="87"/>
                          </a:cubicBezTo>
                          <a:lnTo>
                            <a:pt x="478" y="427"/>
                          </a:lnTo>
                          <a:cubicBezTo>
                            <a:pt x="478" y="439"/>
                            <a:pt x="473" y="451"/>
                            <a:pt x="464" y="459"/>
                          </a:cubicBezTo>
                          <a:cubicBezTo>
                            <a:pt x="456" y="466"/>
                            <a:pt x="446" y="470"/>
                            <a:pt x="435" y="470"/>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sp>
                  <p:nvSpPr>
                    <p:cNvPr id="134" name="Freeform 348">
                      <a:extLst>
                        <a:ext uri="{FF2B5EF4-FFF2-40B4-BE49-F238E27FC236}">
                          <a16:creationId xmlns:a16="http://schemas.microsoft.com/office/drawing/2014/main" id="{906D7DAC-9659-40F5-8FD2-247F18F0712E}"/>
                        </a:ext>
                      </a:extLst>
                    </p:cNvPr>
                    <p:cNvSpPr/>
                    <p:nvPr/>
                  </p:nvSpPr>
                  <p:spPr bwMode="auto">
                    <a:xfrm>
                      <a:off x="1181100" y="944563"/>
                      <a:ext cx="223838" cy="222250"/>
                    </a:xfrm>
                    <a:custGeom>
                      <a:avLst/>
                      <a:gdLst>
                        <a:gd name="T0" fmla="*/ 2147483646 w 478"/>
                        <a:gd name="T1" fmla="*/ 2147483646 h 470"/>
                        <a:gd name="T2" fmla="*/ 2147483646 w 478"/>
                        <a:gd name="T3" fmla="*/ 2147483646 h 470"/>
                        <a:gd name="T4" fmla="*/ 2147483646 w 478"/>
                        <a:gd name="T5" fmla="*/ 2147483646 h 470"/>
                        <a:gd name="T6" fmla="*/ 2147483646 w 478"/>
                        <a:gd name="T7" fmla="*/ 2147483646 h 470"/>
                        <a:gd name="T8" fmla="*/ 2147483646 w 478"/>
                        <a:gd name="T9" fmla="*/ 2147483646 h 470"/>
                        <a:gd name="T10" fmla="*/ 2147483646 w 478"/>
                        <a:gd name="T11" fmla="*/ 2147483646 h 470"/>
                        <a:gd name="T12" fmla="*/ 2147483646 w 478"/>
                        <a:gd name="T13" fmla="*/ 2147483646 h 470"/>
                        <a:gd name="T14" fmla="*/ 2147483646 w 478"/>
                        <a:gd name="T15" fmla="*/ 2147483646 h 470"/>
                        <a:gd name="T16" fmla="*/ 2147483646 w 478"/>
                        <a:gd name="T17" fmla="*/ 2147483646 h 470"/>
                        <a:gd name="T18" fmla="*/ 2147483646 w 478"/>
                        <a:gd name="T19" fmla="*/ 2147483646 h 470"/>
                        <a:gd name="T20" fmla="*/ 2147483646 w 478"/>
                        <a:gd name="T21" fmla="*/ 2147483646 h 470"/>
                        <a:gd name="T22" fmla="*/ 0 w 478"/>
                        <a:gd name="T23" fmla="*/ 2147483646 h 470"/>
                        <a:gd name="T24" fmla="*/ 0 w 478"/>
                        <a:gd name="T25" fmla="*/ 2147483646 h 470"/>
                        <a:gd name="T26" fmla="*/ 2147483646 w 478"/>
                        <a:gd name="T27" fmla="*/ 2147483646 h 470"/>
                        <a:gd name="T28" fmla="*/ 2147483646 w 478"/>
                        <a:gd name="T29" fmla="*/ 2147483646 h 470"/>
                        <a:gd name="T30" fmla="*/ 2147483646 w 478"/>
                        <a:gd name="T31" fmla="*/ 2147483646 h 470"/>
                        <a:gd name="T32" fmla="*/ 2147483646 w 478"/>
                        <a:gd name="T33" fmla="*/ 2147483646 h 470"/>
                        <a:gd name="T34" fmla="*/ 2147483646 w 478"/>
                        <a:gd name="T35" fmla="*/ 2147483646 h 470"/>
                        <a:gd name="T36" fmla="*/ 2147483646 w 478"/>
                        <a:gd name="T37" fmla="*/ 2147483646 h 470"/>
                        <a:gd name="T38" fmla="*/ 2147483646 w 478"/>
                        <a:gd name="T39" fmla="*/ 2147483646 h 47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78"/>
                        <a:gd name="T61" fmla="*/ 0 h 470"/>
                        <a:gd name="T62" fmla="*/ 478 w 478"/>
                        <a:gd name="T63" fmla="*/ 470 h 470"/>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78" h="470">
                          <a:moveTo>
                            <a:pt x="435" y="470"/>
                          </a:moveTo>
                          <a:lnTo>
                            <a:pt x="435" y="470"/>
                          </a:lnTo>
                          <a:cubicBezTo>
                            <a:pt x="434" y="470"/>
                            <a:pt x="432" y="470"/>
                            <a:pt x="431" y="469"/>
                          </a:cubicBezTo>
                          <a:lnTo>
                            <a:pt x="337" y="460"/>
                          </a:lnTo>
                          <a:cubicBezTo>
                            <a:pt x="323" y="459"/>
                            <a:pt x="312" y="445"/>
                            <a:pt x="313" y="431"/>
                          </a:cubicBezTo>
                          <a:cubicBezTo>
                            <a:pt x="315" y="416"/>
                            <a:pt x="328" y="406"/>
                            <a:pt x="342" y="407"/>
                          </a:cubicBezTo>
                          <a:lnTo>
                            <a:pt x="425" y="415"/>
                          </a:lnTo>
                          <a:lnTo>
                            <a:pt x="425" y="92"/>
                          </a:lnTo>
                          <a:lnTo>
                            <a:pt x="53" y="55"/>
                          </a:lnTo>
                          <a:lnTo>
                            <a:pt x="53" y="132"/>
                          </a:lnTo>
                          <a:cubicBezTo>
                            <a:pt x="53" y="147"/>
                            <a:pt x="41" y="159"/>
                            <a:pt x="26" y="159"/>
                          </a:cubicBezTo>
                          <a:cubicBezTo>
                            <a:pt x="12" y="159"/>
                            <a:pt x="0" y="147"/>
                            <a:pt x="0" y="132"/>
                          </a:cubicBezTo>
                          <a:lnTo>
                            <a:pt x="0" y="44"/>
                          </a:lnTo>
                          <a:cubicBezTo>
                            <a:pt x="0" y="32"/>
                            <a:pt x="5" y="20"/>
                            <a:pt x="14" y="12"/>
                          </a:cubicBezTo>
                          <a:cubicBezTo>
                            <a:pt x="23" y="4"/>
                            <a:pt x="35" y="0"/>
                            <a:pt x="47" y="1"/>
                          </a:cubicBezTo>
                          <a:lnTo>
                            <a:pt x="436" y="40"/>
                          </a:lnTo>
                          <a:cubicBezTo>
                            <a:pt x="460" y="42"/>
                            <a:pt x="478" y="63"/>
                            <a:pt x="478" y="86"/>
                          </a:cubicBezTo>
                          <a:lnTo>
                            <a:pt x="478" y="426"/>
                          </a:lnTo>
                          <a:cubicBezTo>
                            <a:pt x="478" y="439"/>
                            <a:pt x="473" y="451"/>
                            <a:pt x="464" y="459"/>
                          </a:cubicBezTo>
                          <a:cubicBezTo>
                            <a:pt x="456" y="466"/>
                            <a:pt x="446" y="470"/>
                            <a:pt x="435" y="470"/>
                          </a:cubicBezTo>
                          <a:close/>
                        </a:path>
                      </a:pathLst>
                    </a:custGeom>
                    <a:grpFill/>
                    <a:ln>
                      <a:noFill/>
                    </a:ln>
                    <a:extLst>
                      <a:ext uri="{91240B29-F687-4F45-9708-019B960494DF}">
                        <a14:hiddenLine xmlns:a14="http://schemas.microsoft.com/office/drawing/2010/main" w="0">
                          <a:solidFill>
                            <a:srgbClr val="000000"/>
                          </a:solidFill>
                          <a:round/>
                        </a14:hiddenLine>
                      </a:ext>
                    </a:ex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srgbClr val="1D1D1A"/>
                        </a:solidFill>
                        <a:effectLst/>
                        <a:uLnTx/>
                        <a:uFillTx/>
                        <a:latin typeface="微软雅黑" panose="020B0703020204020201" pitchFamily="34" charset="-122"/>
                        <a:ea typeface="微软雅黑" panose="020B0703020204020201" pitchFamily="34" charset="-122"/>
                      </a:endParaRPr>
                    </a:p>
                  </p:txBody>
                </p:sp>
              </p:grpSp>
            </p:grpSp>
          </p:grpSp>
        </p:grpSp>
      </p:grpSp>
      <p:sp>
        <p:nvSpPr>
          <p:cNvPr id="181" name="矩形 180">
            <a:extLst>
              <a:ext uri="{FF2B5EF4-FFF2-40B4-BE49-F238E27FC236}">
                <a16:creationId xmlns:a16="http://schemas.microsoft.com/office/drawing/2014/main" id="{BCD4CDD5-C635-44B2-913A-EDCF92674A3E}"/>
              </a:ext>
            </a:extLst>
          </p:cNvPr>
          <p:cNvSpPr/>
          <p:nvPr/>
        </p:nvSpPr>
        <p:spPr>
          <a:xfrm>
            <a:off x="1630604" y="2168378"/>
            <a:ext cx="1338828" cy="369332"/>
          </a:xfrm>
          <a:prstGeom prst="rect">
            <a:avLst/>
          </a:prstGeom>
        </p:spPr>
        <p:txBody>
          <a:bodyPr wrap="none">
            <a:spAutoFit/>
          </a:bodyPr>
          <a:lstStyle/>
          <a:p>
            <a:pPr algn="ctr"/>
            <a:r>
              <a:rPr lang="zh-CN" altLang="en-US" b="1" dirty="0">
                <a:solidFill>
                  <a:srgbClr val="FF0000"/>
                </a:solidFill>
                <a:latin typeface="微软雅黑" panose="020B0503020204020204" pitchFamily="34" charset="-122"/>
                <a:ea typeface="微软雅黑" panose="020B0503020204020204" pitchFamily="34" charset="-122"/>
              </a:rPr>
              <a:t>“富”生态</a:t>
            </a:r>
          </a:p>
        </p:txBody>
      </p:sp>
      <p:cxnSp>
        <p:nvCxnSpPr>
          <p:cNvPr id="182" name="直接连接符 181">
            <a:extLst>
              <a:ext uri="{FF2B5EF4-FFF2-40B4-BE49-F238E27FC236}">
                <a16:creationId xmlns:a16="http://schemas.microsoft.com/office/drawing/2014/main" id="{B20CD7EF-96CC-4012-9959-9E36F1C6259E}"/>
              </a:ext>
            </a:extLst>
          </p:cNvPr>
          <p:cNvCxnSpPr/>
          <p:nvPr/>
        </p:nvCxnSpPr>
        <p:spPr>
          <a:xfrm>
            <a:off x="1940018" y="2616335"/>
            <a:ext cx="720000" cy="0"/>
          </a:xfrm>
          <a:prstGeom prst="line">
            <a:avLst/>
          </a:prstGeom>
          <a:noFill/>
          <a:ln w="19050" cap="flat" cmpd="sng" algn="ctr">
            <a:gradFill>
              <a:gsLst>
                <a:gs pos="0">
                  <a:srgbClr val="FF0000">
                    <a:alpha val="0"/>
                  </a:srgbClr>
                </a:gs>
                <a:gs pos="50000">
                  <a:srgbClr val="FF0000"/>
                </a:gs>
                <a:gs pos="100000">
                  <a:srgbClr val="FF0000">
                    <a:alpha val="0"/>
                  </a:srgbClr>
                </a:gs>
              </a:gsLst>
              <a:lin ang="0" scaled="0"/>
            </a:gradFill>
            <a:prstDash val="solid"/>
            <a:miter lim="800000"/>
          </a:ln>
          <a:effectLst/>
        </p:spPr>
      </p:cxnSp>
      <p:sp>
        <p:nvSpPr>
          <p:cNvPr id="183" name="矩形 182">
            <a:extLst>
              <a:ext uri="{FF2B5EF4-FFF2-40B4-BE49-F238E27FC236}">
                <a16:creationId xmlns:a16="http://schemas.microsoft.com/office/drawing/2014/main" id="{8A61D817-4F80-4D6F-B985-91258DC75CDC}"/>
              </a:ext>
            </a:extLst>
          </p:cNvPr>
          <p:cNvSpPr/>
          <p:nvPr/>
        </p:nvSpPr>
        <p:spPr>
          <a:xfrm>
            <a:off x="596725" y="3164419"/>
            <a:ext cx="3406586" cy="1446550"/>
          </a:xfrm>
          <a:prstGeom prst="rect">
            <a:avLst/>
          </a:prstGeom>
        </p:spPr>
        <p:txBody>
          <a:bodyPr wrap="square">
            <a:spAutoFit/>
          </a:bodyPr>
          <a:lstStyle/>
          <a:p>
            <a:pPr marL="171450" indent="-171450">
              <a:spcBef>
                <a:spcPts val="600"/>
              </a:spcBef>
              <a:buFont typeface="Arial" panose="020B0604020202020204" pitchFamily="34" charset="0"/>
              <a:buChar char="•"/>
            </a:pPr>
            <a:r>
              <a:rPr lang="zh-CN" altLang="en-US" sz="1400" b="1" dirty="0">
                <a:solidFill>
                  <a:prstClr val="black"/>
                </a:solidFill>
                <a:latin typeface="微软雅黑" panose="020B0503020204020204" pitchFamily="34" charset="-122"/>
                <a:ea typeface="微软雅黑" panose="020B0503020204020204" pitchFamily="34" charset="-122"/>
              </a:rPr>
              <a:t>通用与智能融合：</a:t>
            </a:r>
            <a:r>
              <a:rPr lang="zh-CN" altLang="en-US" sz="1200" dirty="0">
                <a:solidFill>
                  <a:prstClr val="black"/>
                </a:solidFill>
                <a:latin typeface="微软雅黑" panose="020B0503020204020204" pitchFamily="34" charset="-122"/>
                <a:ea typeface="微软雅黑" panose="020B0503020204020204" pitchFamily="34" charset="-122"/>
              </a:rPr>
              <a:t>兼容</a:t>
            </a:r>
            <a:r>
              <a:rPr lang="en-US" altLang="zh-CN" sz="1200" dirty="0">
                <a:solidFill>
                  <a:prstClr val="black"/>
                </a:solidFill>
                <a:latin typeface="微软雅黑" panose="020B0503020204020204" pitchFamily="34" charset="-122"/>
                <a:ea typeface="微软雅黑" panose="020B0503020204020204" pitchFamily="34" charset="-122"/>
              </a:rPr>
              <a:t>CPU</a:t>
            </a:r>
            <a:r>
              <a:rPr lang="zh-CN" altLang="en-US" sz="1200" dirty="0">
                <a:solidFill>
                  <a:prstClr val="black"/>
                </a:solidFill>
                <a:latin typeface="微软雅黑" panose="020B0503020204020204" pitchFamily="34" charset="-122"/>
                <a:ea typeface="微软雅黑" panose="020B0503020204020204" pitchFamily="34" charset="-122"/>
              </a:rPr>
              <a:t>、基础软件、中间件，及</a:t>
            </a:r>
            <a:r>
              <a:rPr lang="en-US" altLang="zh-CN" sz="1200" dirty="0">
                <a:solidFill>
                  <a:prstClr val="black"/>
                </a:solidFill>
                <a:latin typeface="微软雅黑" panose="020B0503020204020204" pitchFamily="34" charset="-122"/>
                <a:ea typeface="微软雅黑" panose="020B0503020204020204" pitchFamily="34" charset="-122"/>
              </a:rPr>
              <a:t>GPU</a:t>
            </a:r>
            <a:r>
              <a:rPr lang="zh-CN" altLang="en-US" sz="1200" dirty="0">
                <a:solidFill>
                  <a:prstClr val="black"/>
                </a:solidFill>
                <a:latin typeface="微软雅黑" panose="020B0503020204020204" pitchFamily="34" charset="-122"/>
                <a:ea typeface="微软雅黑" panose="020B0503020204020204" pitchFamily="34" charset="-122"/>
              </a:rPr>
              <a:t>、</a:t>
            </a:r>
            <a:r>
              <a:rPr lang="en-US" altLang="zh-CN" sz="1200" dirty="0">
                <a:solidFill>
                  <a:prstClr val="black"/>
                </a:solidFill>
                <a:latin typeface="微软雅黑" panose="020B0503020204020204" pitchFamily="34" charset="-122"/>
                <a:ea typeface="微软雅黑" panose="020B0503020204020204" pitchFamily="34" charset="-122"/>
              </a:rPr>
              <a:t>NPU</a:t>
            </a:r>
            <a:r>
              <a:rPr lang="zh-CN" altLang="en-US" sz="1200" dirty="0">
                <a:solidFill>
                  <a:prstClr val="black"/>
                </a:solidFill>
                <a:latin typeface="微软雅黑" panose="020B0503020204020204" pitchFamily="34" charset="-122"/>
                <a:ea typeface="微软雅黑" panose="020B0503020204020204" pitchFamily="34" charset="-122"/>
              </a:rPr>
              <a:t>、主流</a:t>
            </a:r>
            <a:r>
              <a:rPr lang="en-US" altLang="zh-CN" sz="1200" dirty="0">
                <a:solidFill>
                  <a:prstClr val="black"/>
                </a:solidFill>
                <a:latin typeface="微软雅黑" panose="020B0503020204020204" pitchFamily="34" charset="-122"/>
                <a:ea typeface="微软雅黑" panose="020B0503020204020204" pitchFamily="34" charset="-122"/>
              </a:rPr>
              <a:t>AI</a:t>
            </a:r>
            <a:r>
              <a:rPr lang="zh-CN" altLang="en-US" sz="1200" dirty="0">
                <a:solidFill>
                  <a:prstClr val="black"/>
                </a:solidFill>
                <a:latin typeface="微软雅黑" panose="020B0503020204020204" pitchFamily="34" charset="-122"/>
                <a:ea typeface="微软雅黑" panose="020B0503020204020204" pitchFamily="34" charset="-122"/>
              </a:rPr>
              <a:t>框架和模型</a:t>
            </a:r>
          </a:p>
          <a:p>
            <a:pPr marL="171450" indent="-171450">
              <a:spcBef>
                <a:spcPts val="600"/>
              </a:spcBef>
              <a:buFont typeface="Arial" panose="020B0604020202020204" pitchFamily="34" charset="0"/>
              <a:buChar char="•"/>
            </a:pPr>
            <a:r>
              <a:rPr lang="zh-CN" altLang="en-US" sz="1400" b="1" dirty="0">
                <a:solidFill>
                  <a:prstClr val="black"/>
                </a:solidFill>
                <a:latin typeface="微软雅黑" panose="020B0503020204020204" pitchFamily="34" charset="-122"/>
                <a:ea typeface="微软雅黑" panose="020B0503020204020204" pitchFamily="34" charset="-122"/>
              </a:rPr>
              <a:t>东西方生态融合：</a:t>
            </a:r>
            <a:r>
              <a:rPr lang="zh-CN" altLang="en-US" sz="1200" dirty="0">
                <a:solidFill>
                  <a:prstClr val="black"/>
                </a:solidFill>
                <a:latin typeface="微软雅黑" panose="020B0503020204020204" pitchFamily="34" charset="-122"/>
                <a:ea typeface="微软雅黑" panose="020B0503020204020204" pitchFamily="34" charset="-122"/>
              </a:rPr>
              <a:t>兼容六大国芯、</a:t>
            </a:r>
            <a:r>
              <a:rPr lang="en-US" altLang="zh-CN" sz="1200" dirty="0">
                <a:solidFill>
                  <a:prstClr val="black"/>
                </a:solidFill>
                <a:latin typeface="微软雅黑" panose="020B0503020204020204" pitchFamily="34" charset="-122"/>
                <a:ea typeface="微软雅黑" panose="020B0503020204020204" pitchFamily="34" charset="-122"/>
              </a:rPr>
              <a:t>Intel</a:t>
            </a:r>
            <a:r>
              <a:rPr lang="zh-CN" altLang="en-US" sz="1200" dirty="0">
                <a:solidFill>
                  <a:prstClr val="black"/>
                </a:solidFill>
                <a:latin typeface="微软雅黑" panose="020B0503020204020204" pitchFamily="34" charset="-122"/>
                <a:ea typeface="微软雅黑" panose="020B0503020204020204" pitchFamily="34" charset="-122"/>
              </a:rPr>
              <a:t>、</a:t>
            </a:r>
            <a:r>
              <a:rPr lang="en-US" altLang="zh-CN" sz="1200" dirty="0">
                <a:solidFill>
                  <a:prstClr val="black"/>
                </a:solidFill>
                <a:latin typeface="微软雅黑" panose="020B0503020204020204" pitchFamily="34" charset="-122"/>
                <a:ea typeface="微软雅黑" panose="020B0503020204020204" pitchFamily="34" charset="-122"/>
              </a:rPr>
              <a:t>AMD</a:t>
            </a:r>
            <a:r>
              <a:rPr lang="zh-CN" altLang="en-US" sz="1200" dirty="0">
                <a:solidFill>
                  <a:prstClr val="black"/>
                </a:solidFill>
                <a:latin typeface="微软雅黑" panose="020B0503020204020204" pitchFamily="34" charset="-122"/>
                <a:ea typeface="微软雅黑" panose="020B0503020204020204" pitchFamily="34" charset="-122"/>
              </a:rPr>
              <a:t>及主流软硬件</a:t>
            </a:r>
            <a:endParaRPr lang="en-US" altLang="zh-CN" sz="1400" dirty="0">
              <a:solidFill>
                <a:prstClr val="black"/>
              </a:solidFill>
              <a:latin typeface="微软雅黑" panose="020B0503020204020204" pitchFamily="34" charset="-122"/>
              <a:ea typeface="微软雅黑" panose="020B0503020204020204" pitchFamily="34" charset="-122"/>
            </a:endParaRPr>
          </a:p>
          <a:p>
            <a:pPr marL="171450" indent="-171450">
              <a:spcBef>
                <a:spcPts val="600"/>
              </a:spcBef>
              <a:buFont typeface="Arial" panose="020B0604020202020204" pitchFamily="34" charset="0"/>
              <a:buChar char="•"/>
            </a:pPr>
            <a:r>
              <a:rPr lang="zh-CN" altLang="en-US" sz="1400" b="1" dirty="0">
                <a:solidFill>
                  <a:prstClr val="black"/>
                </a:solidFill>
                <a:latin typeface="微软雅黑" panose="020B0503020204020204" pitchFamily="34" charset="-122"/>
                <a:ea typeface="微软雅黑" panose="020B0503020204020204" pitchFamily="34" charset="-122"/>
              </a:rPr>
              <a:t>开源与商业融合：</a:t>
            </a:r>
            <a:r>
              <a:rPr lang="en-US" altLang="zh-CN" sz="1200" dirty="0">
                <a:solidFill>
                  <a:prstClr val="black"/>
                </a:solidFill>
                <a:latin typeface="微软雅黑" panose="020B0503020204020204" pitchFamily="34" charset="-122"/>
                <a:ea typeface="微软雅黑" panose="020B0503020204020204" pitchFamily="34" charset="-122"/>
              </a:rPr>
              <a:t>openEuler</a:t>
            </a:r>
            <a:r>
              <a:rPr lang="zh-CN" altLang="en-US" sz="1200" dirty="0">
                <a:solidFill>
                  <a:prstClr val="black"/>
                </a:solidFill>
                <a:latin typeface="微软雅黑" panose="020B0503020204020204" pitchFamily="34" charset="-122"/>
                <a:ea typeface="微软雅黑" panose="020B0503020204020204" pitchFamily="34" charset="-122"/>
              </a:rPr>
              <a:t>社区贡献</a:t>
            </a:r>
            <a:r>
              <a:rPr lang="en-US" altLang="zh-CN" sz="1200" dirty="0">
                <a:solidFill>
                  <a:prstClr val="black"/>
                </a:solidFill>
                <a:latin typeface="微软雅黑" panose="020B0503020204020204" pitchFamily="34" charset="-122"/>
                <a:ea typeface="微软雅黑" panose="020B0503020204020204" pitchFamily="34" charset="-122"/>
              </a:rPr>
              <a:t>Top4</a:t>
            </a:r>
            <a:r>
              <a:rPr lang="zh-CN" altLang="en-US" sz="1200" dirty="0">
                <a:solidFill>
                  <a:prstClr val="black"/>
                </a:solidFill>
                <a:latin typeface="微软雅黑" panose="020B0503020204020204" pitchFamily="34" charset="-122"/>
                <a:ea typeface="微软雅黑" panose="020B0503020204020204" pitchFamily="34" charset="-122"/>
              </a:rPr>
              <a:t>，</a:t>
            </a:r>
            <a:r>
              <a:rPr lang="en-US" altLang="zh-CN" sz="1200" dirty="0">
                <a:solidFill>
                  <a:prstClr val="black"/>
                </a:solidFill>
                <a:latin typeface="微软雅黑" panose="020B0503020204020204" pitchFamily="34" charset="-122"/>
                <a:ea typeface="微软雅黑" panose="020B0503020204020204" pitchFamily="34" charset="-122"/>
              </a:rPr>
              <a:t>100%</a:t>
            </a:r>
            <a:r>
              <a:rPr lang="zh-CN" altLang="en-US" sz="1200" dirty="0">
                <a:solidFill>
                  <a:prstClr val="black"/>
                </a:solidFill>
                <a:latin typeface="微软雅黑" panose="020B0503020204020204" pitchFamily="34" charset="-122"/>
                <a:ea typeface="微软雅黑" panose="020B0503020204020204" pitchFamily="34" charset="-122"/>
              </a:rPr>
              <a:t>兼容社区生态</a:t>
            </a:r>
            <a:endParaRPr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184" name="矩形 183">
            <a:extLst>
              <a:ext uri="{FF2B5EF4-FFF2-40B4-BE49-F238E27FC236}">
                <a16:creationId xmlns:a16="http://schemas.microsoft.com/office/drawing/2014/main" id="{4F144E59-3902-48B4-A6C0-597CC54C994F}"/>
              </a:ext>
            </a:extLst>
          </p:cNvPr>
          <p:cNvSpPr/>
          <p:nvPr/>
        </p:nvSpPr>
        <p:spPr>
          <a:xfrm>
            <a:off x="9239966" y="2168378"/>
            <a:ext cx="1338828" cy="369332"/>
          </a:xfrm>
          <a:prstGeom prst="rect">
            <a:avLst/>
          </a:prstGeom>
        </p:spPr>
        <p:txBody>
          <a:bodyPr wrap="none">
            <a:spAutoFit/>
          </a:bodyPr>
          <a:lstStyle/>
          <a:p>
            <a:pPr algn="ctr"/>
            <a:r>
              <a:rPr lang="zh-CN" altLang="en-US" b="1" dirty="0">
                <a:solidFill>
                  <a:srgbClr val="FF0000"/>
                </a:solidFill>
                <a:latin typeface="微软雅黑" panose="020B0503020204020204" pitchFamily="34" charset="-122"/>
                <a:ea typeface="微软雅黑" panose="020B0503020204020204" pitchFamily="34" charset="-122"/>
              </a:rPr>
              <a:t>“卓”效能</a:t>
            </a:r>
          </a:p>
        </p:txBody>
      </p:sp>
      <p:cxnSp>
        <p:nvCxnSpPr>
          <p:cNvPr id="185" name="直接连接符 184">
            <a:extLst>
              <a:ext uri="{FF2B5EF4-FFF2-40B4-BE49-F238E27FC236}">
                <a16:creationId xmlns:a16="http://schemas.microsoft.com/office/drawing/2014/main" id="{B69FEF6F-B491-4A1C-8A1A-77E345259054}"/>
              </a:ext>
            </a:extLst>
          </p:cNvPr>
          <p:cNvCxnSpPr/>
          <p:nvPr/>
        </p:nvCxnSpPr>
        <p:spPr>
          <a:xfrm>
            <a:off x="9549380" y="2616335"/>
            <a:ext cx="720000" cy="0"/>
          </a:xfrm>
          <a:prstGeom prst="line">
            <a:avLst/>
          </a:prstGeom>
          <a:noFill/>
          <a:ln w="19050" cap="flat" cmpd="sng" algn="ctr">
            <a:gradFill>
              <a:gsLst>
                <a:gs pos="0">
                  <a:srgbClr val="FF0000">
                    <a:alpha val="0"/>
                  </a:srgbClr>
                </a:gs>
                <a:gs pos="50000">
                  <a:srgbClr val="FF0000"/>
                </a:gs>
                <a:gs pos="100000">
                  <a:srgbClr val="FF0000">
                    <a:alpha val="0"/>
                  </a:srgbClr>
                </a:gs>
              </a:gsLst>
              <a:lin ang="0" scaled="0"/>
            </a:gradFill>
            <a:prstDash val="solid"/>
            <a:miter lim="800000"/>
          </a:ln>
          <a:effectLst/>
        </p:spPr>
      </p:cxnSp>
      <p:sp>
        <p:nvSpPr>
          <p:cNvPr id="186" name="矩形 185">
            <a:extLst>
              <a:ext uri="{FF2B5EF4-FFF2-40B4-BE49-F238E27FC236}">
                <a16:creationId xmlns:a16="http://schemas.microsoft.com/office/drawing/2014/main" id="{004525AE-C819-4C72-B759-03D36A3EF74D}"/>
              </a:ext>
            </a:extLst>
          </p:cNvPr>
          <p:cNvSpPr/>
          <p:nvPr/>
        </p:nvSpPr>
        <p:spPr>
          <a:xfrm>
            <a:off x="8336944" y="2988118"/>
            <a:ext cx="3144872" cy="1615827"/>
          </a:xfrm>
          <a:prstGeom prst="rect">
            <a:avLst/>
          </a:prstGeom>
        </p:spPr>
        <p:txBody>
          <a:bodyPr wrap="square">
            <a:spAutoFit/>
          </a:bodyPr>
          <a:lstStyle/>
          <a:p>
            <a:pPr marL="171450" indent="-171450">
              <a:spcBef>
                <a:spcPts val="600"/>
              </a:spcBef>
              <a:buFont typeface="Arial" panose="020B0604020202020204" pitchFamily="34" charset="0"/>
              <a:buChar char="•"/>
            </a:pPr>
            <a:r>
              <a:rPr lang="en-US" altLang="zh-CN" sz="1400" b="1" dirty="0">
                <a:solidFill>
                  <a:prstClr val="black"/>
                </a:solidFill>
                <a:latin typeface="微软雅黑" panose="020B0503020204020204" pitchFamily="34" charset="-122"/>
                <a:ea typeface="微软雅黑" panose="020B0503020204020204" pitchFamily="34" charset="-122"/>
              </a:rPr>
              <a:t>AI</a:t>
            </a:r>
            <a:r>
              <a:rPr lang="zh-CN" altLang="en-US" sz="1400" b="1" dirty="0">
                <a:solidFill>
                  <a:prstClr val="black"/>
                </a:solidFill>
                <a:latin typeface="微软雅黑" panose="020B0503020204020204" pitchFamily="34" charset="-122"/>
                <a:ea typeface="微软雅黑" panose="020B0503020204020204" pitchFamily="34" charset="-122"/>
              </a:rPr>
              <a:t>算力性能领先：</a:t>
            </a:r>
            <a:r>
              <a:rPr lang="zh-CN" altLang="en-US" sz="1200" dirty="0">
                <a:solidFill>
                  <a:prstClr val="black"/>
                </a:solidFill>
                <a:latin typeface="微软雅黑" panose="020B0503020204020204" pitchFamily="34" charset="-122"/>
                <a:ea typeface="微软雅黑" panose="020B0503020204020204" pitchFamily="34" charset="-122"/>
              </a:rPr>
              <a:t>通过算子优化，</a:t>
            </a:r>
            <a:r>
              <a:rPr lang="en-US" altLang="zh-CN" sz="1200" dirty="0">
                <a:solidFill>
                  <a:prstClr val="black"/>
                </a:solidFill>
                <a:latin typeface="微软雅黑" panose="020B0503020204020204" pitchFamily="34" charset="-122"/>
                <a:ea typeface="微软雅黑" panose="020B0503020204020204" pitchFamily="34" charset="-122"/>
              </a:rPr>
              <a:t>AI</a:t>
            </a:r>
            <a:r>
              <a:rPr lang="zh-CN" altLang="en-US" sz="1200" dirty="0">
                <a:solidFill>
                  <a:prstClr val="black"/>
                </a:solidFill>
                <a:latin typeface="微软雅黑" panose="020B0503020204020204" pitchFamily="34" charset="-122"/>
                <a:ea typeface="微软雅黑" panose="020B0503020204020204" pitchFamily="34" charset="-122"/>
              </a:rPr>
              <a:t>模型性能提升</a:t>
            </a:r>
            <a:r>
              <a:rPr lang="en-US" altLang="zh-CN" sz="1200" dirty="0">
                <a:solidFill>
                  <a:prstClr val="black"/>
                </a:solidFill>
                <a:latin typeface="微软雅黑" panose="020B0503020204020204" pitchFamily="34" charset="-122"/>
                <a:ea typeface="微软雅黑" panose="020B0503020204020204" pitchFamily="34" charset="-122"/>
              </a:rPr>
              <a:t>30%</a:t>
            </a:r>
            <a:endParaRPr lang="zh-CN" altLang="en-US" sz="1200" dirty="0">
              <a:solidFill>
                <a:prstClr val="black"/>
              </a:solidFill>
              <a:latin typeface="微软雅黑" panose="020B0503020204020204" pitchFamily="34" charset="-122"/>
              <a:ea typeface="微软雅黑" panose="020B0503020204020204" pitchFamily="34" charset="-122"/>
            </a:endParaRPr>
          </a:p>
          <a:p>
            <a:pPr marL="171450" indent="-171450">
              <a:spcBef>
                <a:spcPts val="600"/>
              </a:spcBef>
              <a:buFont typeface="Arial" panose="020B0604020202020204" pitchFamily="34" charset="0"/>
              <a:buChar char="•"/>
            </a:pPr>
            <a:r>
              <a:rPr lang="zh-CN" altLang="en-US" sz="1400" b="1" dirty="0">
                <a:solidFill>
                  <a:prstClr val="black"/>
                </a:solidFill>
                <a:latin typeface="微软雅黑" panose="020B0503020204020204" pitchFamily="34" charset="-122"/>
                <a:ea typeface="微软雅黑" panose="020B0503020204020204" pitchFamily="34" charset="-122"/>
              </a:rPr>
              <a:t>应用性能卓越：</a:t>
            </a:r>
            <a:r>
              <a:rPr lang="zh-CN" altLang="en-US" sz="1200" dirty="0">
                <a:solidFill>
                  <a:prstClr val="black"/>
                </a:solidFill>
                <a:latin typeface="微软雅黑" panose="020B0503020204020204" pitchFamily="34" charset="-122"/>
                <a:ea typeface="微软雅黑" panose="020B0503020204020204" pitchFamily="34" charset="-122"/>
              </a:rPr>
              <a:t>虚拟化性能打榜</a:t>
            </a:r>
            <a:r>
              <a:rPr lang="en-US" altLang="zh-CN" sz="1200" dirty="0">
                <a:solidFill>
                  <a:prstClr val="black"/>
                </a:solidFill>
                <a:latin typeface="微软雅黑" panose="020B0503020204020204" pitchFamily="34" charset="-122"/>
                <a:ea typeface="微软雅黑" panose="020B0503020204020204" pitchFamily="34" charset="-122"/>
              </a:rPr>
              <a:t>No.1</a:t>
            </a:r>
            <a:r>
              <a:rPr lang="zh-CN" altLang="en-US" sz="1200" dirty="0">
                <a:solidFill>
                  <a:prstClr val="black"/>
                </a:solidFill>
                <a:latin typeface="微软雅黑" panose="020B0503020204020204" pitchFamily="34" charset="-122"/>
                <a:ea typeface="微软雅黑" panose="020B0503020204020204" pitchFamily="34" charset="-122"/>
              </a:rPr>
              <a:t>；数据库场景数据分析性能、融媒体场景文件传输性能提升</a:t>
            </a:r>
            <a:r>
              <a:rPr lang="en-US" altLang="zh-CN" sz="1200" dirty="0">
                <a:solidFill>
                  <a:prstClr val="black"/>
                </a:solidFill>
                <a:latin typeface="微软雅黑" panose="020B0503020204020204" pitchFamily="34" charset="-122"/>
                <a:ea typeface="微软雅黑" panose="020B0503020204020204" pitchFamily="34" charset="-122"/>
              </a:rPr>
              <a:t>20%+</a:t>
            </a:r>
          </a:p>
          <a:p>
            <a:pPr marL="171450" indent="-171450">
              <a:spcBef>
                <a:spcPts val="600"/>
              </a:spcBef>
              <a:buFont typeface="Arial" panose="020B0604020202020204" pitchFamily="34" charset="0"/>
              <a:buChar char="•"/>
            </a:pPr>
            <a:r>
              <a:rPr lang="zh-CN" altLang="en-US" sz="1400" b="1" dirty="0">
                <a:solidFill>
                  <a:prstClr val="black"/>
                </a:solidFill>
                <a:latin typeface="微软雅黑" panose="020B0503020204020204" pitchFamily="34" charset="-122"/>
                <a:ea typeface="微软雅黑" panose="020B0503020204020204" pitchFamily="34" charset="-122"/>
              </a:rPr>
              <a:t>通用算力性能领先：</a:t>
            </a:r>
            <a:r>
              <a:rPr lang="zh-CN" altLang="en-US" sz="1200" dirty="0">
                <a:solidFill>
                  <a:prstClr val="black"/>
                </a:solidFill>
                <a:latin typeface="微软雅黑" panose="020B0503020204020204" pitchFamily="34" charset="-122"/>
                <a:ea typeface="微软雅黑" panose="020B0503020204020204" pitchFamily="34" charset="-122"/>
              </a:rPr>
              <a:t>软硬件三层优化，整体性能领先业界</a:t>
            </a:r>
            <a:r>
              <a:rPr lang="en-US" altLang="zh-CN" sz="1200" dirty="0">
                <a:solidFill>
                  <a:prstClr val="black"/>
                </a:solidFill>
                <a:latin typeface="微软雅黑" panose="020B0503020204020204" pitchFamily="34" charset="-122"/>
                <a:ea typeface="微软雅黑" panose="020B0503020204020204" pitchFamily="34" charset="-122"/>
              </a:rPr>
              <a:t>15%</a:t>
            </a:r>
            <a:endParaRPr lang="zh-CN" altLang="en-US" sz="1200" dirty="0">
              <a:solidFill>
                <a:prstClr val="black"/>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45776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zh-CN" altLang="en-US" b="1" dirty="0"/>
              <a:t>让多样性</a:t>
            </a:r>
            <a:r>
              <a:rPr lang="en-US" altLang="zh-CN" b="1" dirty="0"/>
              <a:t>AI</a:t>
            </a:r>
            <a:r>
              <a:rPr lang="zh-CN" altLang="en-US" b="1" dirty="0"/>
              <a:t>算力跑起来、用得好</a:t>
            </a:r>
          </a:p>
        </p:txBody>
      </p:sp>
      <p:sp>
        <p:nvSpPr>
          <p:cNvPr id="28" name="箭头: V 形 27">
            <a:extLst>
              <a:ext uri="{FF2B5EF4-FFF2-40B4-BE49-F238E27FC236}">
                <a16:creationId xmlns:a16="http://schemas.microsoft.com/office/drawing/2014/main" id="{1C2EA27E-E9F0-46F5-A39D-8277538F92C4}"/>
              </a:ext>
            </a:extLst>
          </p:cNvPr>
          <p:cNvSpPr/>
          <p:nvPr/>
        </p:nvSpPr>
        <p:spPr>
          <a:xfrm>
            <a:off x="3938899" y="3406708"/>
            <a:ext cx="3433754" cy="535642"/>
          </a:xfrm>
          <a:prstGeom prst="chevron">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29" name="箭头: V 形 28">
            <a:extLst>
              <a:ext uri="{FF2B5EF4-FFF2-40B4-BE49-F238E27FC236}">
                <a16:creationId xmlns:a16="http://schemas.microsoft.com/office/drawing/2014/main" id="{EB339E9B-99CF-4628-804D-C9DDFC471CAA}"/>
              </a:ext>
            </a:extLst>
          </p:cNvPr>
          <p:cNvSpPr/>
          <p:nvPr/>
        </p:nvSpPr>
        <p:spPr>
          <a:xfrm>
            <a:off x="7297883" y="3406708"/>
            <a:ext cx="4355071" cy="535642"/>
          </a:xfrm>
          <a:prstGeom prst="chevron">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30" name="文本框 29">
            <a:extLst>
              <a:ext uri="{FF2B5EF4-FFF2-40B4-BE49-F238E27FC236}">
                <a16:creationId xmlns:a16="http://schemas.microsoft.com/office/drawing/2014/main" id="{6438F6D9-5031-486D-A339-49B13FC7A361}"/>
              </a:ext>
            </a:extLst>
          </p:cNvPr>
          <p:cNvSpPr txBox="1"/>
          <p:nvPr/>
        </p:nvSpPr>
        <p:spPr>
          <a:xfrm>
            <a:off x="594752" y="4555701"/>
            <a:ext cx="11058202" cy="1687445"/>
          </a:xfrm>
          <a:prstGeom prst="rect">
            <a:avLst/>
          </a:prstGeom>
          <a:solidFill>
            <a:sysClr val="window" lastClr="FFFFFF">
              <a:lumMod val="95000"/>
              <a:alpha val="55000"/>
            </a:sysClr>
          </a:solidFill>
          <a:ln>
            <a:noFill/>
          </a:ln>
        </p:spPr>
        <p:txBody>
          <a:bodyPr wrap="square" rtlCol="0">
            <a:noAutofit/>
          </a:bodyPr>
          <a:lstStyle/>
          <a:p>
            <a:pPr marL="285750" marR="0" lvl="0" indent="-285750" defTabSz="914400" eaLnBrk="1" fontAlgn="auto" latinLnBrk="0" hangingPunct="1">
              <a:lnSpc>
                <a:spcPct val="150000"/>
              </a:lnSpc>
              <a:spcBef>
                <a:spcPts val="0"/>
              </a:spcBef>
              <a:spcAft>
                <a:spcPts val="0"/>
              </a:spcAft>
              <a:buClrTx/>
              <a:buSzTx/>
              <a:buFont typeface="Wingdings" panose="05000000000000000000" pitchFamily="2" charset="2"/>
              <a:buChar char="l"/>
              <a:tabLst/>
              <a:defRPr/>
            </a:pPr>
            <a:endParaRPr kumimoji="0" lang="zh-CN" altLang="en-US" sz="1800" b="1" i="0" u="none" strike="noStrike" kern="0" cap="none" spc="0" normalizeH="0" baseline="0" noProof="0" dirty="0">
              <a:ln>
                <a:noFill/>
              </a:ln>
              <a:solidFill>
                <a:prstClr val="white"/>
              </a:solidFill>
              <a:effectLst/>
              <a:uLnTx/>
              <a:uFillTx/>
              <a:latin typeface="Arial"/>
              <a:ea typeface="微软雅黑"/>
            </a:endParaRPr>
          </a:p>
        </p:txBody>
      </p:sp>
      <p:sp>
        <p:nvSpPr>
          <p:cNvPr id="31" name="TextBox 1">
            <a:extLst>
              <a:ext uri="{FF2B5EF4-FFF2-40B4-BE49-F238E27FC236}">
                <a16:creationId xmlns:a16="http://schemas.microsoft.com/office/drawing/2014/main" id="{14FDEFCB-72FB-4F68-A25E-CD74671481ED}"/>
              </a:ext>
            </a:extLst>
          </p:cNvPr>
          <p:cNvSpPr txBox="1"/>
          <p:nvPr/>
        </p:nvSpPr>
        <p:spPr>
          <a:xfrm>
            <a:off x="735484" y="4677844"/>
            <a:ext cx="6097238" cy="1443158"/>
          </a:xfrm>
          <a:prstGeom prst="rect">
            <a:avLst/>
          </a:prstGeom>
          <a:noFill/>
          <a:ln>
            <a:noFill/>
          </a:ln>
        </p:spPr>
        <p:txBody>
          <a:bodyPr wrap="square" lIns="108000" tIns="0" rIns="72000" bIns="0" rtlCol="0" anchor="ctr">
            <a:noAutofit/>
          </a:bodyPr>
          <a:lstStyle/>
          <a:p>
            <a:pPr marL="171450" indent="-171450" algn="just">
              <a:lnSpc>
                <a:spcPct val="130000"/>
              </a:lnSpc>
              <a:buFont typeface="Arial" panose="020B0604020202020204" pitchFamily="34" charset="0"/>
              <a:buChar char="•"/>
              <a:defRPr/>
            </a:pPr>
            <a:r>
              <a:rPr lang="zh-CN" altLang="en-US" sz="1200" b="1" dirty="0">
                <a:solidFill>
                  <a:prstClr val="black"/>
                </a:solidFill>
                <a:latin typeface="微软雅黑" panose="020B0503020204020204" pitchFamily="34" charset="-122"/>
                <a:ea typeface="微软雅黑" panose="020B0503020204020204" pitchFamily="34" charset="-122"/>
              </a:rPr>
              <a:t>专职团队</a:t>
            </a:r>
            <a:r>
              <a:rPr lang="zh-CN" altLang="en-US" sz="1200" dirty="0">
                <a:solidFill>
                  <a:prstClr val="black"/>
                </a:solidFill>
                <a:latin typeface="微软雅黑" panose="020B0503020204020204" pitchFamily="34" charset="-122"/>
                <a:ea typeface="微软雅黑" panose="020B0503020204020204" pitchFamily="34" charset="-122"/>
              </a:rPr>
              <a:t>：百人专职团队，具备通用计算迁移经验，解决</a:t>
            </a:r>
            <a:r>
              <a:rPr lang="en-US" altLang="zh-CN" sz="1200" dirty="0">
                <a:solidFill>
                  <a:prstClr val="black"/>
                </a:solidFill>
                <a:latin typeface="微软雅黑" panose="020B0503020204020204" pitchFamily="34" charset="-122"/>
                <a:ea typeface="微软雅黑" panose="020B0503020204020204" pitchFamily="34" charset="-122"/>
              </a:rPr>
              <a:t>400+</a:t>
            </a:r>
            <a:r>
              <a:rPr lang="zh-CN" altLang="en-US" sz="1200" dirty="0">
                <a:solidFill>
                  <a:prstClr val="black"/>
                </a:solidFill>
                <a:latin typeface="微软雅黑" panose="020B0503020204020204" pitchFamily="34" charset="-122"/>
                <a:ea typeface="微软雅黑" panose="020B0503020204020204" pitchFamily="34" charset="-122"/>
              </a:rPr>
              <a:t>大模型生态适配问题，模型训练效率平均提升</a:t>
            </a:r>
            <a:r>
              <a:rPr lang="en-US" altLang="zh-CN" sz="1200" dirty="0">
                <a:solidFill>
                  <a:prstClr val="black"/>
                </a:solidFill>
                <a:latin typeface="微软雅黑" panose="020B0503020204020204" pitchFamily="34" charset="-122"/>
                <a:ea typeface="微软雅黑" panose="020B0503020204020204" pitchFamily="34" charset="-122"/>
              </a:rPr>
              <a:t>50%</a:t>
            </a:r>
            <a:r>
              <a:rPr lang="zh-CN" altLang="en-US" sz="1200" dirty="0">
                <a:solidFill>
                  <a:prstClr val="black"/>
                </a:solidFill>
                <a:latin typeface="微软雅黑" panose="020B0503020204020204" pitchFamily="34" charset="-122"/>
                <a:ea typeface="微软雅黑" panose="020B0503020204020204" pitchFamily="34" charset="-122"/>
              </a:rPr>
              <a:t>以上</a:t>
            </a:r>
            <a:endParaRPr lang="en-US" altLang="zh-CN" sz="1200" dirty="0">
              <a:solidFill>
                <a:prstClr val="black"/>
              </a:solidFill>
              <a:latin typeface="微软雅黑" panose="020B0503020204020204" pitchFamily="34" charset="-122"/>
              <a:ea typeface="微软雅黑" panose="020B0503020204020204" pitchFamily="34" charset="-122"/>
            </a:endParaRPr>
          </a:p>
          <a:p>
            <a:pPr marL="171450" indent="-171450" algn="just">
              <a:lnSpc>
                <a:spcPct val="130000"/>
              </a:lnSpc>
              <a:buFont typeface="Arial" panose="020B0604020202020204" pitchFamily="34" charset="0"/>
              <a:buChar char="•"/>
              <a:defRPr/>
            </a:pPr>
            <a:r>
              <a:rPr lang="zh-CN" altLang="en-US" sz="1200" b="1" dirty="0">
                <a:solidFill>
                  <a:prstClr val="black"/>
                </a:solidFill>
                <a:latin typeface="微软雅黑" panose="020B0503020204020204" pitchFamily="34" charset="-122"/>
                <a:ea typeface="微软雅黑" panose="020B0503020204020204" pitchFamily="34" charset="-122"/>
              </a:rPr>
              <a:t>端到端工具</a:t>
            </a:r>
            <a:r>
              <a:rPr lang="zh-CN" altLang="en-US" sz="1200" dirty="0">
                <a:solidFill>
                  <a:prstClr val="black"/>
                </a:solidFill>
                <a:latin typeface="微软雅黑" panose="020B0503020204020204" pitchFamily="34" charset="-122"/>
                <a:ea typeface="微软雅黑" panose="020B0503020204020204" pitchFamily="34" charset="-122"/>
              </a:rPr>
              <a:t>：基于</a:t>
            </a:r>
            <a:r>
              <a:rPr lang="en-US" altLang="zh-CN" sz="1200" dirty="0" err="1">
                <a:solidFill>
                  <a:prstClr val="black"/>
                </a:solidFill>
                <a:latin typeface="思源黑体 CN" pitchFamily="34" charset="-122"/>
                <a:ea typeface="思源黑体 CN" pitchFamily="34" charset="-122"/>
                <a:cs typeface="+mn-ea"/>
                <a:sym typeface="+mn-lt"/>
              </a:rPr>
              <a:t>FusionOS</a:t>
            </a:r>
            <a:r>
              <a:rPr lang="zh-CN" altLang="en-US" sz="1200" dirty="0">
                <a:solidFill>
                  <a:prstClr val="black"/>
                </a:solidFill>
                <a:latin typeface="思源黑体 CN" pitchFamily="34" charset="-122"/>
                <a:ea typeface="思源黑体 CN" pitchFamily="34" charset="-122"/>
                <a:cs typeface="+mn-ea"/>
                <a:sym typeface="+mn-lt"/>
              </a:rPr>
              <a:t>的</a:t>
            </a:r>
            <a:r>
              <a:rPr lang="zh-CN" altLang="en-US" sz="1200" dirty="0">
                <a:solidFill>
                  <a:prstClr val="black"/>
                </a:solidFill>
                <a:latin typeface="微软雅黑" panose="020B0503020204020204" pitchFamily="34" charset="-122"/>
                <a:ea typeface="微软雅黑" panose="020B0503020204020204" pitchFamily="34" charset="-122"/>
              </a:rPr>
              <a:t>一站式</a:t>
            </a:r>
            <a:r>
              <a:rPr lang="en-US" altLang="zh-CN" sz="1200" dirty="0">
                <a:solidFill>
                  <a:prstClr val="black"/>
                </a:solidFill>
                <a:latin typeface="微软雅黑" panose="020B0503020204020204" pitchFamily="34" charset="-122"/>
                <a:ea typeface="微软雅黑" panose="020B0503020204020204" pitchFamily="34" charset="-122"/>
              </a:rPr>
              <a:t>AI</a:t>
            </a:r>
            <a:r>
              <a:rPr lang="zh-CN" altLang="en-US" sz="1200" dirty="0">
                <a:solidFill>
                  <a:prstClr val="black"/>
                </a:solidFill>
                <a:latin typeface="微软雅黑" panose="020B0503020204020204" pitchFamily="34" charset="-122"/>
                <a:ea typeface="微软雅黑" panose="020B0503020204020204" pitchFamily="34" charset="-122"/>
              </a:rPr>
              <a:t>开发及迁移平台，实现算子开发与优化，</a:t>
            </a:r>
            <a:r>
              <a:rPr lang="en-US" altLang="zh-CN" sz="1200" dirty="0">
                <a:solidFill>
                  <a:prstClr val="black"/>
                </a:solidFill>
                <a:latin typeface="微软雅黑" panose="020B0503020204020204" pitchFamily="34" charset="-122"/>
                <a:ea typeface="微软雅黑" panose="020B0503020204020204" pitchFamily="34" charset="-122"/>
              </a:rPr>
              <a:t>100%</a:t>
            </a:r>
            <a:r>
              <a:rPr lang="zh-CN" altLang="en-US" sz="1200" dirty="0">
                <a:solidFill>
                  <a:prstClr val="black"/>
                </a:solidFill>
                <a:latin typeface="微软雅黑" panose="020B0503020204020204" pitchFamily="34" charset="-122"/>
                <a:ea typeface="微软雅黑" panose="020B0503020204020204" pitchFamily="34" charset="-122"/>
              </a:rPr>
              <a:t>覆盖迁移场景</a:t>
            </a:r>
            <a:endParaRPr lang="en-US" altLang="zh-CN" sz="1200" dirty="0">
              <a:solidFill>
                <a:prstClr val="black"/>
              </a:solidFill>
              <a:latin typeface="微软雅黑" panose="020B0503020204020204" pitchFamily="34" charset="-122"/>
              <a:ea typeface="微软雅黑" panose="020B0503020204020204" pitchFamily="34" charset="-122"/>
            </a:endParaRPr>
          </a:p>
          <a:p>
            <a:pPr marL="171450" indent="-171450" algn="just">
              <a:lnSpc>
                <a:spcPct val="130000"/>
              </a:lnSpc>
              <a:buFont typeface="Arial" panose="020B0604020202020204" pitchFamily="34" charset="0"/>
              <a:buChar char="•"/>
              <a:defRPr/>
            </a:pPr>
            <a:r>
              <a:rPr lang="zh-CN" altLang="en-US" sz="1200" b="1" dirty="0">
                <a:solidFill>
                  <a:prstClr val="black"/>
                </a:solidFill>
                <a:latin typeface="微软雅黑"/>
                <a:ea typeface="微软雅黑"/>
              </a:rPr>
              <a:t>经验沉淀</a:t>
            </a:r>
            <a:r>
              <a:rPr lang="zh-CN" altLang="en-US" sz="1200" dirty="0">
                <a:solidFill>
                  <a:prstClr val="black"/>
                </a:solidFill>
                <a:latin typeface="微软雅黑"/>
                <a:ea typeface="微软雅黑"/>
              </a:rPr>
              <a:t>：头部客户的实践经验沉淀为经验库，做好故障预测与隔离，保障模型</a:t>
            </a:r>
            <a:r>
              <a:rPr lang="zh-CN" altLang="en-US" sz="1200" kern="0" dirty="0">
                <a:solidFill>
                  <a:srgbClr val="1D1D1A"/>
                </a:solidFill>
                <a:latin typeface="微软雅黑" panose="020B0503020204020204" pitchFamily="34" charset="-122"/>
                <a:ea typeface="微软雅黑" panose="020B0503020204020204" pitchFamily="34" charset="-122"/>
              </a:rPr>
              <a:t>训练连续不中断</a:t>
            </a:r>
            <a:endParaRPr lang="en-US" altLang="zh-CN" sz="1200" dirty="0">
              <a:solidFill>
                <a:prstClr val="black"/>
              </a:solidFill>
              <a:latin typeface="微软雅黑" panose="020B0503020204020204" pitchFamily="34" charset="-122"/>
              <a:ea typeface="微软雅黑" panose="020B0503020204020204" pitchFamily="34" charset="-122"/>
            </a:endParaRPr>
          </a:p>
        </p:txBody>
      </p:sp>
      <p:sp>
        <p:nvSpPr>
          <p:cNvPr id="32" name="矩形 31">
            <a:extLst>
              <a:ext uri="{FF2B5EF4-FFF2-40B4-BE49-F238E27FC236}">
                <a16:creationId xmlns:a16="http://schemas.microsoft.com/office/drawing/2014/main" id="{84903930-9110-407F-8956-27B874C43E58}"/>
              </a:ext>
            </a:extLst>
          </p:cNvPr>
          <p:cNvSpPr/>
          <p:nvPr/>
        </p:nvSpPr>
        <p:spPr>
          <a:xfrm>
            <a:off x="8636411" y="5166548"/>
            <a:ext cx="2348511" cy="700576"/>
          </a:xfrm>
          <a:prstGeom prst="rect">
            <a:avLst/>
          </a:prstGeom>
        </p:spPr>
        <p:txBody>
          <a:bodyPr wrap="square">
            <a:spAutoFit/>
          </a:bodyPr>
          <a:lstStyle/>
          <a:p>
            <a:pPr>
              <a:lnSpc>
                <a:spcPct val="150000"/>
              </a:lnSpc>
              <a:defRPr/>
            </a:pPr>
            <a:r>
              <a:rPr lang="zh-CN" altLang="en-US" sz="1400" b="1" dirty="0">
                <a:solidFill>
                  <a:srgbClr val="F70000"/>
                </a:solidFill>
                <a:latin typeface="微软雅黑" panose="020B0503020204020204" pitchFamily="34" charset="-122"/>
                <a:ea typeface="微软雅黑" panose="020B0503020204020204" pitchFamily="34" charset="-122"/>
              </a:rPr>
              <a:t>截止目前已使能</a:t>
            </a:r>
            <a:r>
              <a:rPr lang="en-US" altLang="zh-CN" sz="1400" b="1" dirty="0">
                <a:solidFill>
                  <a:srgbClr val="F70000"/>
                </a:solidFill>
                <a:latin typeface="微软雅黑" panose="020B0503020204020204" pitchFamily="34" charset="-122"/>
                <a:ea typeface="微软雅黑" panose="020B0503020204020204" pitchFamily="34" charset="-122"/>
              </a:rPr>
              <a:t>150+</a:t>
            </a:r>
            <a:r>
              <a:rPr lang="zh-CN" altLang="en-US" sz="1400" b="1" dirty="0">
                <a:solidFill>
                  <a:srgbClr val="F70000"/>
                </a:solidFill>
                <a:latin typeface="微软雅黑" panose="020B0503020204020204" pitchFamily="34" charset="-122"/>
                <a:ea typeface="微软雅黑" panose="020B0503020204020204" pitchFamily="34" charset="-122"/>
              </a:rPr>
              <a:t>客户，</a:t>
            </a:r>
            <a:r>
              <a:rPr lang="en-US" altLang="zh-CN" sz="1400" b="1" dirty="0">
                <a:solidFill>
                  <a:srgbClr val="F70000"/>
                </a:solidFill>
                <a:latin typeface="微软雅黑" panose="020B0503020204020204" pitchFamily="34" charset="-122"/>
                <a:ea typeface="微软雅黑" panose="020B0503020204020204" pitchFamily="34" charset="-122"/>
              </a:rPr>
              <a:t>200+</a:t>
            </a:r>
            <a:r>
              <a:rPr lang="zh-CN" altLang="en-US" sz="1400" b="1" dirty="0">
                <a:solidFill>
                  <a:srgbClr val="F70000"/>
                </a:solidFill>
                <a:latin typeface="微软雅黑" panose="020B0503020204020204" pitchFamily="34" charset="-122"/>
                <a:ea typeface="微软雅黑" panose="020B0503020204020204" pitchFamily="34" charset="-122"/>
              </a:rPr>
              <a:t>项目调优成功实践</a:t>
            </a:r>
            <a:endParaRPr lang="en-US" altLang="zh-CN" sz="1400" b="1" dirty="0">
              <a:solidFill>
                <a:srgbClr val="F70000"/>
              </a:solidFill>
              <a:latin typeface="微软雅黑" panose="020B0503020204020204" pitchFamily="34" charset="-122"/>
              <a:ea typeface="微软雅黑" panose="020B0503020204020204" pitchFamily="34" charset="-122"/>
            </a:endParaRPr>
          </a:p>
        </p:txBody>
      </p:sp>
      <p:sp>
        <p:nvSpPr>
          <p:cNvPr id="33" name="矩形 120">
            <a:extLst>
              <a:ext uri="{FF2B5EF4-FFF2-40B4-BE49-F238E27FC236}">
                <a16:creationId xmlns:a16="http://schemas.microsoft.com/office/drawing/2014/main" id="{9E3B7188-DAD3-41B7-864C-991D20865896}"/>
              </a:ext>
            </a:extLst>
          </p:cNvPr>
          <p:cNvSpPr>
            <a:spLocks noChangeArrowheads="1"/>
          </p:cNvSpPr>
          <p:nvPr/>
        </p:nvSpPr>
        <p:spPr bwMode="auto">
          <a:xfrm>
            <a:off x="599861" y="4069380"/>
            <a:ext cx="11058202" cy="432000"/>
          </a:xfrm>
          <a:prstGeom prst="rect">
            <a:avLst/>
          </a:prstGeom>
          <a:solidFill>
            <a:srgbClr val="ECF1F9"/>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有团队、有工具、有经验，多维保障</a:t>
            </a:r>
            <a:r>
              <a:rPr kumimoji="0" lang="en-US" altLang="zh-CN"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AI</a:t>
            </a:r>
            <a:r>
              <a:rPr kumimoji="0" lang="zh-CN" altLang="en-US" sz="18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算力用得好</a:t>
            </a:r>
          </a:p>
        </p:txBody>
      </p:sp>
      <p:sp>
        <p:nvSpPr>
          <p:cNvPr id="34" name="箭头: V 形 33">
            <a:extLst>
              <a:ext uri="{FF2B5EF4-FFF2-40B4-BE49-F238E27FC236}">
                <a16:creationId xmlns:a16="http://schemas.microsoft.com/office/drawing/2014/main" id="{DA346847-C383-4EDB-A172-137F4C0EBE46}"/>
              </a:ext>
            </a:extLst>
          </p:cNvPr>
          <p:cNvSpPr/>
          <p:nvPr/>
        </p:nvSpPr>
        <p:spPr>
          <a:xfrm>
            <a:off x="7680535" y="5166548"/>
            <a:ext cx="287845" cy="465751"/>
          </a:xfrm>
          <a:prstGeom prst="chevron">
            <a:avLst>
              <a:gd name="adj" fmla="val 61503"/>
            </a:avLst>
          </a:prstGeom>
          <a:gradFill>
            <a:gsLst>
              <a:gs pos="0">
                <a:srgbClr val="FF0000"/>
              </a:gs>
              <a:gs pos="100000">
                <a:srgbClr val="FF0000">
                  <a:alpha val="20000"/>
                </a:srgbClr>
              </a:gs>
            </a:gsLst>
            <a:lin ang="5400000" scaled="1"/>
          </a:gra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sp>
        <p:nvSpPr>
          <p:cNvPr id="35" name="文本框 34">
            <a:extLst>
              <a:ext uri="{FF2B5EF4-FFF2-40B4-BE49-F238E27FC236}">
                <a16:creationId xmlns:a16="http://schemas.microsoft.com/office/drawing/2014/main" id="{3274633F-2B1A-45FC-91F5-C53551FC22EB}"/>
              </a:ext>
            </a:extLst>
          </p:cNvPr>
          <p:cNvSpPr txBox="1"/>
          <p:nvPr/>
        </p:nvSpPr>
        <p:spPr>
          <a:xfrm>
            <a:off x="943152" y="1266096"/>
            <a:ext cx="2031325" cy="338554"/>
          </a:xfrm>
          <a:prstGeom prst="rect">
            <a:avLst/>
          </a:prstGeom>
          <a:noFill/>
        </p:spPr>
        <p:txBody>
          <a:bodyPr wrap="none" rtlCol="0">
            <a:spAutoFit/>
          </a:bodyPr>
          <a:lstStyle/>
          <a:p>
            <a:pPr defTabSz="914478">
              <a:defRPr/>
            </a:pPr>
            <a:r>
              <a:rPr lang="zh-CN" altLang="en-US" sz="1600" b="1" dirty="0">
                <a:solidFill>
                  <a:srgbClr val="000000"/>
                </a:solidFill>
                <a:latin typeface="微软雅黑" panose="020B0503020204020204" pitchFamily="34" charset="-122"/>
                <a:ea typeface="微软雅黑" panose="020B0503020204020204" pitchFamily="34" charset="-122"/>
              </a:rPr>
              <a:t>第一阶段：配置部署</a:t>
            </a:r>
          </a:p>
        </p:txBody>
      </p:sp>
      <p:sp>
        <p:nvSpPr>
          <p:cNvPr id="36" name="矩形 35">
            <a:extLst>
              <a:ext uri="{FF2B5EF4-FFF2-40B4-BE49-F238E27FC236}">
                <a16:creationId xmlns:a16="http://schemas.microsoft.com/office/drawing/2014/main" id="{ED0F77D9-5905-48CD-848F-CB2E7E60A6DB}"/>
              </a:ext>
            </a:extLst>
          </p:cNvPr>
          <p:cNvSpPr/>
          <p:nvPr/>
        </p:nvSpPr>
        <p:spPr>
          <a:xfrm>
            <a:off x="606697" y="1631384"/>
            <a:ext cx="2704234" cy="1648293"/>
          </a:xfrm>
          <a:prstGeom prst="rect">
            <a:avLst/>
          </a:prstGeom>
          <a:noFill/>
          <a:ln w="12700" cap="flat" cmpd="sng" algn="ctr">
            <a:solidFill>
              <a:srgbClr val="DAE3F3"/>
            </a:solidFill>
            <a:prstDash val="solid"/>
            <a:miter lim="800000"/>
          </a:ln>
          <a:effectLst/>
        </p:spPr>
        <p:txBody>
          <a:bodyPr rtlCol="0" anchor="ctr"/>
          <a:lstStyle/>
          <a:p>
            <a:pPr algn="ctr" defTabSz="914478">
              <a:defRPr/>
            </a:pPr>
            <a:endParaRPr lang="zh-CN" altLang="en-US" kern="0" dirty="0">
              <a:solidFill>
                <a:prstClr val="white"/>
              </a:solidFill>
              <a:latin typeface="微软雅黑" panose="020B0503020204020204" pitchFamily="34" charset="-122"/>
              <a:ea typeface="微软雅黑" panose="020B0503020204020204" pitchFamily="34" charset="-122"/>
            </a:endParaRPr>
          </a:p>
        </p:txBody>
      </p:sp>
      <p:sp>
        <p:nvSpPr>
          <p:cNvPr id="37" name="矩形 36">
            <a:extLst>
              <a:ext uri="{FF2B5EF4-FFF2-40B4-BE49-F238E27FC236}">
                <a16:creationId xmlns:a16="http://schemas.microsoft.com/office/drawing/2014/main" id="{F6C76279-44D9-4F5A-BC1F-B35D62D20698}"/>
              </a:ext>
            </a:extLst>
          </p:cNvPr>
          <p:cNvSpPr/>
          <p:nvPr/>
        </p:nvSpPr>
        <p:spPr>
          <a:xfrm>
            <a:off x="3650373" y="1631383"/>
            <a:ext cx="3057311" cy="1648293"/>
          </a:xfrm>
          <a:prstGeom prst="rect">
            <a:avLst/>
          </a:prstGeom>
          <a:noFill/>
          <a:ln w="12700" cap="flat" cmpd="sng" algn="ctr">
            <a:solidFill>
              <a:srgbClr val="DAE3F3"/>
            </a:solidFill>
            <a:prstDash val="solid"/>
            <a:miter lim="800000"/>
          </a:ln>
          <a:effectLst/>
        </p:spPr>
        <p:txBody>
          <a:bodyPr rtlCol="0" anchor="ctr"/>
          <a:lstStyle/>
          <a:p>
            <a:pPr algn="ctr" defTabSz="914478">
              <a:defRPr/>
            </a:pPr>
            <a:endParaRPr lang="zh-CN" altLang="en-US" kern="0" dirty="0">
              <a:solidFill>
                <a:prstClr val="white"/>
              </a:solidFill>
              <a:latin typeface="微软雅黑" panose="020B0503020204020204" pitchFamily="34" charset="-122"/>
              <a:ea typeface="微软雅黑" panose="020B0503020204020204" pitchFamily="34" charset="-122"/>
            </a:endParaRPr>
          </a:p>
        </p:txBody>
      </p:sp>
      <p:sp>
        <p:nvSpPr>
          <p:cNvPr id="38" name="矩形 37">
            <a:extLst>
              <a:ext uri="{FF2B5EF4-FFF2-40B4-BE49-F238E27FC236}">
                <a16:creationId xmlns:a16="http://schemas.microsoft.com/office/drawing/2014/main" id="{4A35BEE0-47D9-42FB-875B-B0806132249D}"/>
              </a:ext>
            </a:extLst>
          </p:cNvPr>
          <p:cNvSpPr/>
          <p:nvPr/>
        </p:nvSpPr>
        <p:spPr>
          <a:xfrm>
            <a:off x="7043875" y="1631383"/>
            <a:ext cx="4614188" cy="1648293"/>
          </a:xfrm>
          <a:prstGeom prst="rect">
            <a:avLst/>
          </a:prstGeom>
          <a:noFill/>
          <a:ln w="12700" cap="flat" cmpd="sng" algn="ctr">
            <a:solidFill>
              <a:srgbClr val="DAE3F3"/>
            </a:solidFill>
            <a:prstDash val="solid"/>
            <a:miter lim="800000"/>
          </a:ln>
          <a:effectLst/>
        </p:spPr>
        <p:txBody>
          <a:bodyPr rtlCol="0" anchor="ctr"/>
          <a:lstStyle/>
          <a:p>
            <a:pPr algn="ctr" defTabSz="914478">
              <a:defRPr/>
            </a:pPr>
            <a:endParaRPr lang="zh-CN" altLang="en-US" kern="0" dirty="0">
              <a:solidFill>
                <a:prstClr val="white"/>
              </a:solidFill>
              <a:latin typeface="微软雅黑" panose="020B0503020204020204" pitchFamily="34" charset="-122"/>
              <a:ea typeface="微软雅黑" panose="020B0503020204020204" pitchFamily="34" charset="-122"/>
            </a:endParaRPr>
          </a:p>
        </p:txBody>
      </p:sp>
      <p:sp>
        <p:nvSpPr>
          <p:cNvPr id="39" name="文本框 38">
            <a:extLst>
              <a:ext uri="{FF2B5EF4-FFF2-40B4-BE49-F238E27FC236}">
                <a16:creationId xmlns:a16="http://schemas.microsoft.com/office/drawing/2014/main" id="{5C019177-D8D8-41C4-836E-7071A9A3E675}"/>
              </a:ext>
            </a:extLst>
          </p:cNvPr>
          <p:cNvSpPr txBox="1"/>
          <p:nvPr/>
        </p:nvSpPr>
        <p:spPr>
          <a:xfrm>
            <a:off x="4163366" y="1266096"/>
            <a:ext cx="2031325" cy="338554"/>
          </a:xfrm>
          <a:prstGeom prst="rect">
            <a:avLst/>
          </a:prstGeom>
          <a:noFill/>
        </p:spPr>
        <p:txBody>
          <a:bodyPr wrap="none" rtlCol="0">
            <a:spAutoFit/>
          </a:bodyPr>
          <a:lstStyle/>
          <a:p>
            <a:pPr defTabSz="914478">
              <a:defRPr/>
            </a:pPr>
            <a:r>
              <a:rPr lang="zh-CN" altLang="en-US" sz="1600" b="1" dirty="0">
                <a:solidFill>
                  <a:srgbClr val="000000"/>
                </a:solidFill>
                <a:latin typeface="微软雅黑" panose="020B0503020204020204" pitchFamily="34" charset="-122"/>
                <a:ea typeface="微软雅黑" panose="020B0503020204020204" pitchFamily="34" charset="-122"/>
              </a:rPr>
              <a:t>第二阶段：迁移调优</a:t>
            </a:r>
          </a:p>
        </p:txBody>
      </p:sp>
      <p:sp>
        <p:nvSpPr>
          <p:cNvPr id="40" name="文本框 39">
            <a:extLst>
              <a:ext uri="{FF2B5EF4-FFF2-40B4-BE49-F238E27FC236}">
                <a16:creationId xmlns:a16="http://schemas.microsoft.com/office/drawing/2014/main" id="{68204DC1-AC5E-478B-9950-5C141355F096}"/>
              </a:ext>
            </a:extLst>
          </p:cNvPr>
          <p:cNvSpPr txBox="1"/>
          <p:nvPr/>
        </p:nvSpPr>
        <p:spPr>
          <a:xfrm>
            <a:off x="8027530" y="1266096"/>
            <a:ext cx="2646878" cy="338554"/>
          </a:xfrm>
          <a:prstGeom prst="rect">
            <a:avLst/>
          </a:prstGeom>
          <a:noFill/>
        </p:spPr>
        <p:txBody>
          <a:bodyPr wrap="none" rtlCol="0">
            <a:spAutoFit/>
          </a:bodyPr>
          <a:lstStyle/>
          <a:p>
            <a:pPr defTabSz="914478">
              <a:defRPr/>
            </a:pPr>
            <a:r>
              <a:rPr lang="zh-CN" altLang="en-US" sz="1600" b="1" dirty="0">
                <a:solidFill>
                  <a:srgbClr val="000000"/>
                </a:solidFill>
                <a:latin typeface="微软雅黑" panose="020B0503020204020204" pitchFamily="34" charset="-122"/>
                <a:ea typeface="微软雅黑" panose="020B0503020204020204" pitchFamily="34" charset="-122"/>
              </a:rPr>
              <a:t>第三阶段：大模型效率提升</a:t>
            </a:r>
          </a:p>
        </p:txBody>
      </p:sp>
      <p:sp>
        <p:nvSpPr>
          <p:cNvPr id="41" name="矩形 40">
            <a:extLst>
              <a:ext uri="{FF2B5EF4-FFF2-40B4-BE49-F238E27FC236}">
                <a16:creationId xmlns:a16="http://schemas.microsoft.com/office/drawing/2014/main" id="{76B58C88-1CFD-44D0-811E-151CEB27151A}"/>
              </a:ext>
            </a:extLst>
          </p:cNvPr>
          <p:cNvSpPr/>
          <p:nvPr/>
        </p:nvSpPr>
        <p:spPr>
          <a:xfrm>
            <a:off x="7322969" y="2739679"/>
            <a:ext cx="2320283" cy="256792"/>
          </a:xfrm>
          <a:prstGeom prst="rect">
            <a:avLst/>
          </a:prstGeom>
          <a:solidFill>
            <a:srgbClr val="DAE3F3">
              <a:alpha val="50000"/>
            </a:srgbClr>
          </a:solidFill>
          <a:ln w="12700" cap="flat" cmpd="sng" algn="ctr">
            <a:noFill/>
            <a:prstDash val="solid"/>
            <a:miter lim="800000"/>
            <a:headEnd type="none" w="med" len="med"/>
            <a:tailEnd type="none" w="med" len="med"/>
          </a:ln>
          <a:effectLst/>
        </p:spPr>
        <p:txBody>
          <a:bodyPr wrap="none" lIns="27213" tIns="13606" rIns="27213" bIns="13606" anchor="ctr" anchorCtr="1"/>
          <a:lstStyle/>
          <a:p>
            <a:pPr algn="ctr">
              <a:defRPr/>
            </a:pPr>
            <a:r>
              <a:rPr lang="zh-CN" altLang="en-US"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大模型故障感知分析套件</a:t>
            </a:r>
          </a:p>
        </p:txBody>
      </p:sp>
      <p:sp>
        <p:nvSpPr>
          <p:cNvPr id="42" name="矩形 41">
            <a:extLst>
              <a:ext uri="{FF2B5EF4-FFF2-40B4-BE49-F238E27FC236}">
                <a16:creationId xmlns:a16="http://schemas.microsoft.com/office/drawing/2014/main" id="{F1C6530A-42E3-4721-BA1C-DC7197DC847E}"/>
              </a:ext>
            </a:extLst>
          </p:cNvPr>
          <p:cNvSpPr/>
          <p:nvPr/>
        </p:nvSpPr>
        <p:spPr>
          <a:xfrm>
            <a:off x="3796774" y="2739679"/>
            <a:ext cx="2764509" cy="256792"/>
          </a:xfrm>
          <a:prstGeom prst="rect">
            <a:avLst/>
          </a:prstGeom>
          <a:solidFill>
            <a:srgbClr val="DAE3F3">
              <a:alpha val="50000"/>
            </a:srgbClr>
          </a:solidFill>
          <a:ln w="12700" cap="flat" cmpd="sng" algn="ctr">
            <a:noFill/>
            <a:prstDash val="solid"/>
            <a:miter lim="800000"/>
            <a:headEnd type="none" w="med" len="med"/>
            <a:tailEnd type="none" w="med" len="med"/>
          </a:ln>
          <a:effectLst/>
        </p:spPr>
        <p:txBody>
          <a:bodyPr wrap="none" lIns="27213" tIns="13606" rIns="27213" bIns="13606" anchor="ctr" anchorCtr="1"/>
          <a:lstStyle/>
          <a:p>
            <a:pPr algn="ctr">
              <a:defRPr/>
            </a:pPr>
            <a:r>
              <a:rPr lang="zh-CN" altLang="en-US"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sym typeface="Wingdings" panose="05000000000000000000" pitchFamily="2" charset="2"/>
              </a:rPr>
              <a:t>模型</a:t>
            </a:r>
            <a:r>
              <a:rPr lang="en-US" altLang="zh-CN"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sym typeface="Wingdings" panose="05000000000000000000" pitchFamily="2" charset="2"/>
              </a:rPr>
              <a:t>/</a:t>
            </a:r>
            <a:r>
              <a:rPr lang="zh-CN" altLang="en-US"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sym typeface="Wingdings" panose="05000000000000000000" pitchFamily="2" charset="2"/>
              </a:rPr>
              <a:t>算子使能加速</a:t>
            </a:r>
            <a:endParaRPr lang="en-US" altLang="zh-CN"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3" name="矩形 42">
            <a:extLst>
              <a:ext uri="{FF2B5EF4-FFF2-40B4-BE49-F238E27FC236}">
                <a16:creationId xmlns:a16="http://schemas.microsoft.com/office/drawing/2014/main" id="{1C9CFEF0-71F7-43F5-838C-3649ED154DCA}"/>
              </a:ext>
            </a:extLst>
          </p:cNvPr>
          <p:cNvSpPr/>
          <p:nvPr/>
        </p:nvSpPr>
        <p:spPr>
          <a:xfrm>
            <a:off x="9728471" y="2739679"/>
            <a:ext cx="1651368" cy="276677"/>
          </a:xfrm>
          <a:prstGeom prst="rect">
            <a:avLst/>
          </a:prstGeom>
          <a:solidFill>
            <a:srgbClr val="DAE3F3">
              <a:alpha val="50000"/>
            </a:srgbClr>
          </a:solidFill>
          <a:ln w="12700" cap="flat" cmpd="sng" algn="ctr">
            <a:noFill/>
            <a:prstDash val="solid"/>
            <a:miter lim="800000"/>
            <a:headEnd type="none" w="med" len="med"/>
            <a:tailEnd type="none" w="med" len="med"/>
          </a:ln>
          <a:effectLst/>
        </p:spPr>
        <p:txBody>
          <a:bodyPr wrap="none" lIns="27213" tIns="13606" rIns="27213" bIns="13606" anchor="ctr" anchorCtr="1"/>
          <a:lstStyle/>
          <a:p>
            <a:pPr algn="ctr">
              <a:defRPr/>
            </a:pPr>
            <a:r>
              <a:rPr lang="en-US" altLang="zh-CN"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AI</a:t>
            </a:r>
            <a:r>
              <a:rPr lang="zh-CN" altLang="en-US"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开发及应用服务</a:t>
            </a:r>
          </a:p>
        </p:txBody>
      </p:sp>
      <p:sp>
        <p:nvSpPr>
          <p:cNvPr id="44" name="矩形 43">
            <a:extLst>
              <a:ext uri="{FF2B5EF4-FFF2-40B4-BE49-F238E27FC236}">
                <a16:creationId xmlns:a16="http://schemas.microsoft.com/office/drawing/2014/main" id="{4B81C08C-4006-4026-9041-293EF284AFD8}"/>
              </a:ext>
            </a:extLst>
          </p:cNvPr>
          <p:cNvSpPr/>
          <p:nvPr/>
        </p:nvSpPr>
        <p:spPr>
          <a:xfrm>
            <a:off x="768500" y="2739679"/>
            <a:ext cx="2380400" cy="261610"/>
          </a:xfrm>
          <a:prstGeom prst="rect">
            <a:avLst/>
          </a:prstGeom>
          <a:solidFill>
            <a:srgbClr val="DAE3F3">
              <a:alpha val="50000"/>
            </a:srgbClr>
          </a:solidFill>
          <a:ln w="12700" cap="flat" cmpd="sng" algn="ctr">
            <a:noFill/>
            <a:prstDash val="solid"/>
            <a:miter lim="800000"/>
            <a:headEnd type="none" w="med" len="med"/>
            <a:tailEnd type="none" w="med" len="med"/>
          </a:ln>
          <a:effectLst/>
        </p:spPr>
        <p:txBody>
          <a:bodyPr wrap="none" lIns="27213" tIns="13606" rIns="27213" bIns="13606" anchor="ctr" anchorCtr="1"/>
          <a:lstStyle/>
          <a:p>
            <a:pPr algn="ctr">
              <a:defRPr/>
            </a:pPr>
            <a:r>
              <a:rPr lang="zh-CN" altLang="en-US"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rPr>
              <a:t>开局工具</a:t>
            </a:r>
            <a:endParaRPr lang="en-US" altLang="zh-CN" sz="1200" kern="0" dirty="0">
              <a:solidFill>
                <a:srgbClr val="000000"/>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5" name="内容占位符 12">
            <a:extLst>
              <a:ext uri="{FF2B5EF4-FFF2-40B4-BE49-F238E27FC236}">
                <a16:creationId xmlns:a16="http://schemas.microsoft.com/office/drawing/2014/main" id="{787F859A-DF7C-462C-8B89-16B6FDC8A7D0}"/>
              </a:ext>
            </a:extLst>
          </p:cNvPr>
          <p:cNvSpPr txBox="1"/>
          <p:nvPr/>
        </p:nvSpPr>
        <p:spPr>
          <a:xfrm>
            <a:off x="606697" y="1683344"/>
            <a:ext cx="2757915" cy="931266"/>
          </a:xfrm>
          <a:prstGeom prst="rect">
            <a:avLst/>
          </a:prstGeom>
        </p:spPr>
        <p:txBody>
          <a:bodyPr tIns="144145" anchor="ctr"/>
          <a:lstStyle>
            <a:defPPr>
              <a:defRPr lang="zh-CN"/>
            </a:defPPr>
            <a:lvl1pPr marL="228600" marR="0" lvl="0" indent="-228600" algn="ctr" fontAlgn="auto">
              <a:lnSpc>
                <a:spcPts val="2200"/>
              </a:lnSpc>
              <a:spcBef>
                <a:spcPts val="0"/>
              </a:spcBef>
              <a:spcAft>
                <a:spcPts val="0"/>
              </a:spcAft>
              <a:buClrTx/>
              <a:buSzTx/>
              <a:buFont typeface="Arial" panose="020B0604020202090204"/>
              <a:buNone/>
              <a:tabLst/>
              <a:defRPr kumimoji="0" sz="1200" b="1" i="0" u="none" strike="noStrike" cap="none" spc="0" normalizeH="0" baseline="0">
                <a:ln>
                  <a:noFill/>
                </a:ln>
                <a:effectLst/>
                <a:uLnTx/>
                <a:uFillTx/>
                <a:latin typeface="微软雅黑" panose="020B0503020204020204" charset="-122"/>
                <a:ea typeface="微软雅黑" panose="020B0503020204020204" charset="-122"/>
                <a:cs typeface="微软雅黑" panose="020B0503020204020204" charset="-122"/>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buFont typeface="Arial" panose="020B0604020202020204" pitchFamily="34" charset="0"/>
              <a:buChar char="•"/>
              <a:defRPr/>
            </a:pPr>
            <a:r>
              <a:rPr lang="zh-CN" altLang="zh-CN" b="0" kern="0" dirty="0">
                <a:solidFill>
                  <a:prstClr val="black"/>
                </a:solidFill>
                <a:latin typeface="微软雅黑" panose="020B0503020204020204" pitchFamily="34" charset="-122"/>
                <a:ea typeface="微软雅黑" panose="020B0503020204020204" pitchFamily="34" charset="-122"/>
              </a:rPr>
              <a:t>集群规模大导致配置复杂</a:t>
            </a:r>
            <a:endParaRPr lang="en-US" altLang="zh-CN" b="0" kern="0" dirty="0">
              <a:solidFill>
                <a:prstClr val="black"/>
              </a:solidFill>
              <a:latin typeface="微软雅黑" panose="020B0503020204020204" pitchFamily="34" charset="-122"/>
              <a:ea typeface="微软雅黑" panose="020B0503020204020204" pitchFamily="34" charset="-122"/>
            </a:endParaRPr>
          </a:p>
          <a:p>
            <a:pPr algn="l">
              <a:buFont typeface="Arial" panose="020B0604020202020204" pitchFamily="34" charset="0"/>
              <a:buChar char="•"/>
              <a:defRPr/>
            </a:pPr>
            <a:r>
              <a:rPr lang="zh-CN" altLang="zh-CN" b="0" kern="0" dirty="0">
                <a:solidFill>
                  <a:prstClr val="black"/>
                </a:solidFill>
                <a:latin typeface="微软雅黑" panose="020B0503020204020204" pitchFamily="34" charset="-122"/>
                <a:ea typeface="微软雅黑" panose="020B0503020204020204" pitchFamily="34" charset="-122"/>
              </a:rPr>
              <a:t>软硬件故障定位困难</a:t>
            </a:r>
            <a:endParaRPr lang="en-US" altLang="zh-CN" b="0" kern="0" dirty="0">
              <a:solidFill>
                <a:prstClr val="black"/>
              </a:solidFill>
              <a:latin typeface="微软雅黑" panose="020B0503020204020204" pitchFamily="34" charset="-122"/>
              <a:ea typeface="微软雅黑" panose="020B0503020204020204" pitchFamily="34" charset="-122"/>
            </a:endParaRPr>
          </a:p>
        </p:txBody>
      </p:sp>
      <p:sp>
        <p:nvSpPr>
          <p:cNvPr id="46" name="矩形 45">
            <a:extLst>
              <a:ext uri="{FF2B5EF4-FFF2-40B4-BE49-F238E27FC236}">
                <a16:creationId xmlns:a16="http://schemas.microsoft.com/office/drawing/2014/main" id="{0B298943-0AD3-4B26-8301-C61621C1425D}"/>
              </a:ext>
            </a:extLst>
          </p:cNvPr>
          <p:cNvSpPr/>
          <p:nvPr/>
        </p:nvSpPr>
        <p:spPr>
          <a:xfrm>
            <a:off x="3624220" y="1567015"/>
            <a:ext cx="3111031" cy="1186928"/>
          </a:xfrm>
          <a:prstGeom prst="rect">
            <a:avLst/>
          </a:prstGeom>
        </p:spPr>
        <p:txBody>
          <a:bodyPr tIns="144145" anchor="ctr"/>
          <a:lstStyle/>
          <a:p>
            <a:pPr marL="228600" indent="-228600">
              <a:lnSpc>
                <a:spcPts val="2200"/>
              </a:lnSpc>
              <a:buFont typeface="Arial" panose="020B0604020202020204" pitchFamily="34" charset="0"/>
              <a:buChar char="•"/>
              <a:defRPr/>
            </a:pPr>
            <a:r>
              <a:rPr lang="zh-CN" altLang="zh-CN" sz="1200" kern="0" dirty="0">
                <a:solidFill>
                  <a:prstClr val="black"/>
                </a:solidFill>
                <a:latin typeface="微软雅黑" panose="020B0503020204020204" pitchFamily="34" charset="-122"/>
                <a:ea typeface="微软雅黑" panose="020B0503020204020204" pitchFamily="34" charset="-122"/>
              </a:rPr>
              <a:t>硬件架构差异导致训练过程</a:t>
            </a:r>
            <a:r>
              <a:rPr lang="en-US" altLang="zh-CN" sz="1200" kern="0" dirty="0">
                <a:solidFill>
                  <a:prstClr val="black"/>
                </a:solidFill>
                <a:latin typeface="微软雅黑" panose="020B0503020204020204" pitchFamily="34" charset="-122"/>
                <a:ea typeface="微软雅黑" panose="020B0503020204020204" pitchFamily="34" charset="-122"/>
              </a:rPr>
              <a:t>loss</a:t>
            </a:r>
            <a:r>
              <a:rPr lang="zh-CN" altLang="zh-CN" sz="1200" kern="0" dirty="0">
                <a:solidFill>
                  <a:prstClr val="black"/>
                </a:solidFill>
                <a:latin typeface="微软雅黑" panose="020B0503020204020204" pitchFamily="34" charset="-122"/>
                <a:ea typeface="微软雅黑" panose="020B0503020204020204" pitchFamily="34" charset="-122"/>
              </a:rPr>
              <a:t>不收敛</a:t>
            </a:r>
            <a:endParaRPr lang="en-US" altLang="zh-CN" sz="1200" kern="0" dirty="0">
              <a:solidFill>
                <a:prstClr val="black"/>
              </a:solidFill>
              <a:latin typeface="微软雅黑" panose="020B0503020204020204" pitchFamily="34" charset="-122"/>
              <a:ea typeface="微软雅黑" panose="020B0503020204020204" pitchFamily="34" charset="-122"/>
            </a:endParaRPr>
          </a:p>
          <a:p>
            <a:pPr marL="228600" indent="-228600">
              <a:lnSpc>
                <a:spcPts val="2200"/>
              </a:lnSpc>
              <a:buFont typeface="Arial" panose="020B0604020202020204" pitchFamily="34" charset="0"/>
              <a:buChar char="•"/>
              <a:defRPr/>
            </a:pPr>
            <a:r>
              <a:rPr lang="zh-CN" altLang="zh-CN" sz="1200" kern="0" dirty="0">
                <a:solidFill>
                  <a:prstClr val="black"/>
                </a:solidFill>
                <a:latin typeface="微软雅黑" panose="020B0503020204020204" pitchFamily="34" charset="-122"/>
                <a:ea typeface="微软雅黑" panose="020B0503020204020204" pitchFamily="34" charset="-122"/>
              </a:rPr>
              <a:t>算子缺失导致训练中断</a:t>
            </a:r>
            <a:endParaRPr lang="en-US" altLang="zh-CN" sz="1200" kern="0" dirty="0">
              <a:solidFill>
                <a:prstClr val="black"/>
              </a:solidFill>
              <a:latin typeface="微软雅黑" panose="020B0503020204020204" pitchFamily="34" charset="-122"/>
              <a:ea typeface="微软雅黑" panose="020B0503020204020204" pitchFamily="34" charset="-122"/>
            </a:endParaRPr>
          </a:p>
          <a:p>
            <a:pPr marL="228600" indent="-228600">
              <a:lnSpc>
                <a:spcPts val="2200"/>
              </a:lnSpc>
              <a:buFont typeface="Arial" panose="020B0604020202020204" pitchFamily="34" charset="0"/>
              <a:buChar char="•"/>
              <a:defRPr/>
            </a:pPr>
            <a:r>
              <a:rPr lang="zh-CN" altLang="zh-CN" sz="1200" kern="0" dirty="0">
                <a:solidFill>
                  <a:prstClr val="black"/>
                </a:solidFill>
                <a:latin typeface="微软雅黑" panose="020B0503020204020204" pitchFamily="34" charset="-122"/>
                <a:ea typeface="微软雅黑" panose="020B0503020204020204" pitchFamily="34" charset="-122"/>
              </a:rPr>
              <a:t>算子性能低下导致大模型训练时间长</a:t>
            </a:r>
            <a:endParaRPr lang="zh-CN" altLang="en-US" sz="1200" kern="0" dirty="0">
              <a:solidFill>
                <a:prstClr val="black"/>
              </a:solidFill>
              <a:latin typeface="微软雅黑" panose="020B0503020204020204" pitchFamily="34" charset="-122"/>
              <a:ea typeface="微软雅黑" panose="020B0503020204020204" pitchFamily="34" charset="-122"/>
            </a:endParaRPr>
          </a:p>
        </p:txBody>
      </p:sp>
      <p:sp>
        <p:nvSpPr>
          <p:cNvPr id="47" name="矩形 46">
            <a:extLst>
              <a:ext uri="{FF2B5EF4-FFF2-40B4-BE49-F238E27FC236}">
                <a16:creationId xmlns:a16="http://schemas.microsoft.com/office/drawing/2014/main" id="{368D0200-782C-4D6B-A2FB-531DBABFB343}"/>
              </a:ext>
            </a:extLst>
          </p:cNvPr>
          <p:cNvSpPr/>
          <p:nvPr/>
        </p:nvSpPr>
        <p:spPr>
          <a:xfrm>
            <a:off x="7069768" y="1567015"/>
            <a:ext cx="4676861" cy="1071739"/>
          </a:xfrm>
          <a:prstGeom prst="rect">
            <a:avLst/>
          </a:prstGeom>
        </p:spPr>
        <p:txBody>
          <a:bodyPr tIns="144145" anchor="ctr"/>
          <a:lstStyle/>
          <a:p>
            <a:pPr marL="228600" indent="-228600">
              <a:lnSpc>
                <a:spcPts val="2200"/>
              </a:lnSpc>
              <a:buFont typeface="Arial" panose="020B0604020202020204" pitchFamily="34" charset="0"/>
              <a:buChar char="•"/>
              <a:defRPr/>
            </a:pPr>
            <a:r>
              <a:rPr lang="zh-CN" altLang="zh-CN" sz="1200" kern="0" dirty="0">
                <a:solidFill>
                  <a:prstClr val="black"/>
                </a:solidFill>
                <a:latin typeface="微软雅黑" panose="020B0503020204020204" pitchFamily="34" charset="-122"/>
                <a:ea typeface="微软雅黑" panose="020B0503020204020204" pitchFamily="34" charset="-122"/>
              </a:rPr>
              <a:t>大模型训练和推理过程中出现各类软硬件故障问题，如：资源耗尽、内存溢出、程序崩溃、性能波动等</a:t>
            </a:r>
            <a:endParaRPr lang="en-US" altLang="zh-CN" sz="1200" kern="0" dirty="0">
              <a:solidFill>
                <a:prstClr val="black"/>
              </a:solidFill>
              <a:latin typeface="微软雅黑" panose="020B0503020204020204" pitchFamily="34" charset="-122"/>
              <a:ea typeface="微软雅黑" panose="020B0503020204020204" pitchFamily="34" charset="-122"/>
            </a:endParaRPr>
          </a:p>
          <a:p>
            <a:pPr marL="228600" indent="-228600">
              <a:lnSpc>
                <a:spcPts val="2200"/>
              </a:lnSpc>
              <a:buFont typeface="Arial" panose="020B0604020202020204" pitchFamily="34" charset="0"/>
              <a:buChar char="•"/>
              <a:defRPr/>
            </a:pPr>
            <a:r>
              <a:rPr lang="zh-CN" altLang="zh-CN" sz="1200" kern="0" dirty="0">
                <a:solidFill>
                  <a:prstClr val="black"/>
                </a:solidFill>
                <a:latin typeface="微软雅黑" panose="020B0503020204020204" pitchFamily="34" charset="-122"/>
                <a:ea typeface="微软雅黑" panose="020B0503020204020204" pitchFamily="34" charset="-122"/>
              </a:rPr>
              <a:t>品类繁多的</a:t>
            </a:r>
            <a:r>
              <a:rPr lang="en-US" altLang="zh-CN" sz="1200" kern="0" dirty="0">
                <a:solidFill>
                  <a:prstClr val="black"/>
                </a:solidFill>
                <a:latin typeface="微软雅黑" panose="020B0503020204020204" pitchFamily="34" charset="-122"/>
                <a:ea typeface="微软雅黑" panose="020B0503020204020204" pitchFamily="34" charset="-122"/>
              </a:rPr>
              <a:t>AI</a:t>
            </a:r>
            <a:r>
              <a:rPr lang="zh-CN" altLang="zh-CN" sz="1200" kern="0" dirty="0">
                <a:solidFill>
                  <a:prstClr val="black"/>
                </a:solidFill>
                <a:latin typeface="微软雅黑" panose="020B0503020204020204" pitchFamily="34" charset="-122"/>
                <a:ea typeface="微软雅黑" panose="020B0503020204020204" pitchFamily="34" charset="-122"/>
              </a:rPr>
              <a:t>软件栈导致</a:t>
            </a:r>
            <a:r>
              <a:rPr lang="en-US" altLang="zh-CN" sz="1200" kern="0" dirty="0">
                <a:solidFill>
                  <a:prstClr val="black"/>
                </a:solidFill>
                <a:latin typeface="微软雅黑" panose="020B0503020204020204" pitchFamily="34" charset="-122"/>
                <a:ea typeface="微软雅黑" panose="020B0503020204020204" pitchFamily="34" charset="-122"/>
              </a:rPr>
              <a:t>NPU</a:t>
            </a:r>
            <a:r>
              <a:rPr lang="zh-CN" altLang="zh-CN" sz="1200" kern="0" dirty="0">
                <a:solidFill>
                  <a:prstClr val="black"/>
                </a:solidFill>
                <a:latin typeface="微软雅黑" panose="020B0503020204020204" pitchFamily="34" charset="-122"/>
                <a:ea typeface="微软雅黑" panose="020B0503020204020204" pitchFamily="34" charset="-122"/>
              </a:rPr>
              <a:t>可用率降低，训练成本增加</a:t>
            </a:r>
          </a:p>
        </p:txBody>
      </p:sp>
      <p:sp>
        <p:nvSpPr>
          <p:cNvPr id="48" name="箭头: V 形 47">
            <a:extLst>
              <a:ext uri="{FF2B5EF4-FFF2-40B4-BE49-F238E27FC236}">
                <a16:creationId xmlns:a16="http://schemas.microsoft.com/office/drawing/2014/main" id="{8B3CECBD-58D7-419E-A2B4-69D5EA987CA2}"/>
              </a:ext>
            </a:extLst>
          </p:cNvPr>
          <p:cNvSpPr/>
          <p:nvPr/>
        </p:nvSpPr>
        <p:spPr>
          <a:xfrm>
            <a:off x="579915" y="3406708"/>
            <a:ext cx="3433754" cy="535642"/>
          </a:xfrm>
          <a:prstGeom prst="chevron">
            <a:avLst/>
          </a:prstGeom>
          <a:solidFill>
            <a:srgbClr val="DAE3F3"/>
          </a:solidFill>
          <a:ln w="190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6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
        <p:nvSpPr>
          <p:cNvPr id="49" name="文本框 48">
            <a:extLst>
              <a:ext uri="{FF2B5EF4-FFF2-40B4-BE49-F238E27FC236}">
                <a16:creationId xmlns:a16="http://schemas.microsoft.com/office/drawing/2014/main" id="{B3FE4078-2921-4147-B550-AFAB2A3FC1EB}"/>
              </a:ext>
            </a:extLst>
          </p:cNvPr>
          <p:cNvSpPr txBox="1"/>
          <p:nvPr/>
        </p:nvSpPr>
        <p:spPr>
          <a:xfrm>
            <a:off x="1860359" y="3480761"/>
            <a:ext cx="697627" cy="400110"/>
          </a:xfrm>
          <a:prstGeom prst="rect">
            <a:avLst/>
          </a:prstGeom>
          <a:noFill/>
        </p:spPr>
        <p:txBody>
          <a:bodyPr wrap="none" rtlCol="0">
            <a:spAutoFit/>
          </a:bodyPr>
          <a:lstStyle/>
          <a:p>
            <a:pPr defTabSz="914478">
              <a:defRPr/>
            </a:pPr>
            <a:r>
              <a:rPr lang="zh-CN" altLang="en-US" sz="2000" b="1" dirty="0">
                <a:solidFill>
                  <a:srgbClr val="F70000"/>
                </a:solidFill>
                <a:latin typeface="微软雅黑" panose="020B0503020204020204" pitchFamily="34" charset="-122"/>
                <a:ea typeface="微软雅黑" panose="020B0503020204020204" pitchFamily="34" charset="-122"/>
              </a:rPr>
              <a:t>点亮</a:t>
            </a:r>
          </a:p>
        </p:txBody>
      </p:sp>
      <p:sp>
        <p:nvSpPr>
          <p:cNvPr id="50" name="文本框 49">
            <a:extLst>
              <a:ext uri="{FF2B5EF4-FFF2-40B4-BE49-F238E27FC236}">
                <a16:creationId xmlns:a16="http://schemas.microsoft.com/office/drawing/2014/main" id="{828610C7-9E3F-429F-9C56-F34F89EF64C7}"/>
              </a:ext>
            </a:extLst>
          </p:cNvPr>
          <p:cNvSpPr txBox="1"/>
          <p:nvPr/>
        </p:nvSpPr>
        <p:spPr>
          <a:xfrm>
            <a:off x="5285909" y="3480761"/>
            <a:ext cx="954107" cy="400110"/>
          </a:xfrm>
          <a:prstGeom prst="rect">
            <a:avLst/>
          </a:prstGeom>
          <a:noFill/>
        </p:spPr>
        <p:txBody>
          <a:bodyPr wrap="none" rtlCol="0">
            <a:spAutoFit/>
          </a:bodyPr>
          <a:lstStyle/>
          <a:p>
            <a:pPr defTabSz="914478">
              <a:defRPr/>
            </a:pPr>
            <a:r>
              <a:rPr lang="zh-CN" altLang="en-US" sz="2000" b="1" dirty="0">
                <a:solidFill>
                  <a:srgbClr val="F70000"/>
                </a:solidFill>
                <a:latin typeface="微软雅黑" panose="020B0503020204020204" pitchFamily="34" charset="-122"/>
                <a:ea typeface="微软雅黑" panose="020B0503020204020204" pitchFamily="34" charset="-122"/>
              </a:rPr>
              <a:t>跑起来</a:t>
            </a:r>
          </a:p>
        </p:txBody>
      </p:sp>
      <p:sp>
        <p:nvSpPr>
          <p:cNvPr id="51" name="文本框 50">
            <a:extLst>
              <a:ext uri="{FF2B5EF4-FFF2-40B4-BE49-F238E27FC236}">
                <a16:creationId xmlns:a16="http://schemas.microsoft.com/office/drawing/2014/main" id="{55535C56-3C80-456F-952E-C35092AA40C0}"/>
              </a:ext>
            </a:extLst>
          </p:cNvPr>
          <p:cNvSpPr txBox="1"/>
          <p:nvPr/>
        </p:nvSpPr>
        <p:spPr>
          <a:xfrm>
            <a:off x="8976320" y="3480761"/>
            <a:ext cx="954107" cy="400110"/>
          </a:xfrm>
          <a:prstGeom prst="rect">
            <a:avLst/>
          </a:prstGeom>
          <a:noFill/>
        </p:spPr>
        <p:txBody>
          <a:bodyPr wrap="none" rtlCol="0">
            <a:spAutoFit/>
          </a:bodyPr>
          <a:lstStyle/>
          <a:p>
            <a:pPr defTabSz="914478">
              <a:defRPr/>
            </a:pPr>
            <a:r>
              <a:rPr lang="zh-CN" altLang="en-US" sz="2000" b="1" dirty="0">
                <a:solidFill>
                  <a:srgbClr val="F70000"/>
                </a:solidFill>
                <a:latin typeface="微软雅黑" panose="020B0503020204020204" pitchFamily="34" charset="-122"/>
                <a:ea typeface="微软雅黑" panose="020B0503020204020204" pitchFamily="34" charset="-122"/>
              </a:rPr>
              <a:t>用得好</a:t>
            </a:r>
          </a:p>
        </p:txBody>
      </p:sp>
      <p:sp>
        <p:nvSpPr>
          <p:cNvPr id="52" name="矩形 51">
            <a:extLst>
              <a:ext uri="{FF2B5EF4-FFF2-40B4-BE49-F238E27FC236}">
                <a16:creationId xmlns:a16="http://schemas.microsoft.com/office/drawing/2014/main" id="{B03C3FD1-9E21-4D7B-B213-C99A44768BFD}"/>
              </a:ext>
            </a:extLst>
          </p:cNvPr>
          <p:cNvSpPr/>
          <p:nvPr/>
        </p:nvSpPr>
        <p:spPr>
          <a:xfrm>
            <a:off x="5166357" y="3038763"/>
            <a:ext cx="1502334" cy="246221"/>
          </a:xfrm>
          <a:prstGeom prst="rect">
            <a:avLst/>
          </a:prstGeom>
        </p:spPr>
        <p:txBody>
          <a:bodyPr wrap="none">
            <a:spAutoFit/>
          </a:bodyPr>
          <a:lstStyle/>
          <a:p>
            <a:pPr>
              <a:defRPr/>
            </a:pPr>
            <a:r>
              <a:rPr lang="zh-CN" altLang="en-US" sz="1000" i="1" dirty="0">
                <a:solidFill>
                  <a:prstClr val="black"/>
                </a:solidFill>
                <a:latin typeface="微软雅黑" panose="020B0503020204020204" pitchFamily="34" charset="-122"/>
                <a:ea typeface="微软雅黑" panose="020B0503020204020204" pitchFamily="34" charset="-122"/>
              </a:rPr>
              <a:t>*</a:t>
            </a:r>
            <a:r>
              <a:rPr lang="en-US" altLang="zh-CN" sz="1000" i="1" dirty="0">
                <a:solidFill>
                  <a:prstClr val="black"/>
                </a:solidFill>
                <a:latin typeface="微软雅黑" panose="020B0503020204020204" pitchFamily="34" charset="-122"/>
                <a:ea typeface="微软雅黑" panose="020B0503020204020204" pitchFamily="34" charset="-122"/>
              </a:rPr>
              <a:t>loss</a:t>
            </a:r>
            <a:r>
              <a:rPr lang="zh-CN" altLang="en-US" sz="1000" i="1" dirty="0">
                <a:solidFill>
                  <a:prstClr val="black"/>
                </a:solidFill>
                <a:latin typeface="微软雅黑" panose="020B0503020204020204" pitchFamily="34" charset="-122"/>
                <a:ea typeface="微软雅黑" panose="020B0503020204020204" pitchFamily="34" charset="-122"/>
              </a:rPr>
              <a:t>：训练集的损失值</a:t>
            </a:r>
          </a:p>
        </p:txBody>
      </p:sp>
    </p:spTree>
    <p:extLst>
      <p:ext uri="{BB962C8B-B14F-4D97-AF65-F5344CB8AC3E}">
        <p14:creationId xmlns:p14="http://schemas.microsoft.com/office/powerpoint/2010/main" val="13303352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zh-CN" altLang="en-US" b="1" dirty="0"/>
              <a:t>超聚变携手</a:t>
            </a:r>
            <a:r>
              <a:rPr lang="en-US" altLang="zh-CN" b="1" dirty="0"/>
              <a:t>openEuler</a:t>
            </a:r>
            <a:r>
              <a:rPr lang="zh-CN" altLang="en-US" b="1" dirty="0"/>
              <a:t>社区，</a:t>
            </a:r>
            <a:r>
              <a:rPr lang="en-US" altLang="zh-CN" b="1" dirty="0"/>
              <a:t>AI</a:t>
            </a:r>
            <a:r>
              <a:rPr lang="zh-CN" altLang="en-US" b="1" dirty="0"/>
              <a:t>领域协同创新</a:t>
            </a:r>
          </a:p>
        </p:txBody>
      </p:sp>
      <p:sp>
        <p:nvSpPr>
          <p:cNvPr id="69" name="文本框 68">
            <a:extLst>
              <a:ext uri="{FF2B5EF4-FFF2-40B4-BE49-F238E27FC236}">
                <a16:creationId xmlns:a16="http://schemas.microsoft.com/office/drawing/2014/main" id="{710E77AC-34FE-4564-A03A-20626A15972E}"/>
              </a:ext>
            </a:extLst>
          </p:cNvPr>
          <p:cNvSpPr txBox="1"/>
          <p:nvPr/>
        </p:nvSpPr>
        <p:spPr bwMode="auto">
          <a:xfrm>
            <a:off x="2510362" y="1334702"/>
            <a:ext cx="6403050" cy="5002488"/>
          </a:xfrm>
          <a:prstGeom prst="rect">
            <a:avLst/>
          </a:prstGeom>
          <a:gradFill flip="none" rotWithShape="1">
            <a:gsLst>
              <a:gs pos="100000">
                <a:sysClr val="window" lastClr="FFFFFF">
                  <a:lumMod val="75000"/>
                  <a:alpha val="20000"/>
                </a:sysClr>
              </a:gs>
              <a:gs pos="0">
                <a:sysClr val="window" lastClr="FFFFFF">
                  <a:lumMod val="95000"/>
                  <a:alpha val="0"/>
                </a:sysClr>
              </a:gs>
            </a:gsLst>
            <a:lin ang="16200000" scaled="0"/>
            <a:tileRect/>
          </a:gradFill>
          <a:ln w="6350" cap="flat" cmpd="sng" algn="ctr">
            <a:gradFill flip="none" rotWithShape="1">
              <a:gsLst>
                <a:gs pos="84000">
                  <a:sysClr val="windowText" lastClr="000000">
                    <a:lumMod val="75000"/>
                    <a:lumOff val="25000"/>
                    <a:alpha val="27000"/>
                  </a:sysClr>
                </a:gs>
                <a:gs pos="23000">
                  <a:srgbClr val="666666">
                    <a:alpha val="0"/>
                  </a:srgbClr>
                </a:gs>
              </a:gsLst>
              <a:lin ang="16200000" scaled="0"/>
              <a:tileRect/>
            </a:gradFill>
            <a:prstDash val="solid"/>
            <a:miter lim="800000"/>
          </a:ln>
          <a:effectLst/>
        </p:spPr>
        <p:txBody>
          <a:bodyPr rtlCol="0" anchor="ctr"/>
          <a:lstStyle>
            <a:defPPr>
              <a:defRPr lang="zh-CN"/>
            </a:defPPr>
            <a:lvl1pPr marR="0" lvl="0" indent="0" algn="ctr" defTabSz="334010" fontAlgn="auto">
              <a:lnSpc>
                <a:spcPct val="100000"/>
              </a:lnSpc>
              <a:spcBef>
                <a:spcPts val="0"/>
              </a:spcBef>
              <a:spcAft>
                <a:spcPts val="0"/>
              </a:spcAft>
              <a:buClrTx/>
              <a:buSzTx/>
              <a:buFontTx/>
              <a:buNone/>
              <a:defRPr kumimoji="0" sz="1000" b="0" i="0" u="none" strike="noStrike" cap="none" spc="0" normalizeH="0" baseline="0">
                <a:ln>
                  <a:noFill/>
                </a:ln>
                <a:solidFill>
                  <a:srgbClr val="FFFFFF"/>
                </a:solidFill>
                <a:effectLst/>
                <a:uLnTx/>
                <a:uFillTx/>
                <a:latin typeface="微软雅黑" panose="020B0503020204020204" pitchFamily="34" charset="-122"/>
                <a:ea typeface="微软雅黑" panose="020B0503020204020204" pitchFamily="34" charset="-122"/>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pPr marL="0" marR="0" lvl="0" indent="0" algn="ctr" defTabSz="334010" eaLnBrk="1" fontAlgn="auto" latinLnBrk="0" hangingPunct="1">
              <a:lnSpc>
                <a:spcPct val="100000"/>
              </a:lnSpc>
              <a:spcBef>
                <a:spcPts val="0"/>
              </a:spcBef>
              <a:spcAft>
                <a:spcPts val="0"/>
              </a:spcAft>
              <a:buClrTx/>
              <a:buSzTx/>
              <a:buFontTx/>
              <a:buNone/>
              <a:tabLst/>
              <a:defRPr/>
            </a:pPr>
            <a:endParaRPr kumimoji="0" lang="en-US" altLang="zh-CN" sz="10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sym typeface="+mn-ea"/>
            </a:endParaRPr>
          </a:p>
        </p:txBody>
      </p:sp>
      <p:sp>
        <p:nvSpPr>
          <p:cNvPr id="70" name="矩形 69">
            <a:extLst>
              <a:ext uri="{FF2B5EF4-FFF2-40B4-BE49-F238E27FC236}">
                <a16:creationId xmlns:a16="http://schemas.microsoft.com/office/drawing/2014/main" id="{6501BD7D-43A8-4314-8240-D4ADA178267C}"/>
              </a:ext>
            </a:extLst>
          </p:cNvPr>
          <p:cNvSpPr/>
          <p:nvPr/>
        </p:nvSpPr>
        <p:spPr>
          <a:xfrm>
            <a:off x="2658810" y="5011445"/>
            <a:ext cx="3169757" cy="543582"/>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grpSp>
        <p:nvGrpSpPr>
          <p:cNvPr id="71" name="组合 70">
            <a:extLst>
              <a:ext uri="{FF2B5EF4-FFF2-40B4-BE49-F238E27FC236}">
                <a16:creationId xmlns:a16="http://schemas.microsoft.com/office/drawing/2014/main" id="{5049FDF9-5F9B-4083-9064-3E26EFFA16E1}"/>
              </a:ext>
            </a:extLst>
          </p:cNvPr>
          <p:cNvGrpSpPr/>
          <p:nvPr/>
        </p:nvGrpSpPr>
        <p:grpSpPr>
          <a:xfrm>
            <a:off x="54723" y="2714979"/>
            <a:ext cx="2489554" cy="2363269"/>
            <a:chOff x="1293533" y="6980058"/>
            <a:chExt cx="6069301" cy="6069301"/>
          </a:xfrm>
          <a:noFill/>
        </p:grpSpPr>
        <p:pic>
          <p:nvPicPr>
            <p:cNvPr id="72" name="图片 71">
              <a:extLst>
                <a:ext uri="{FF2B5EF4-FFF2-40B4-BE49-F238E27FC236}">
                  <a16:creationId xmlns:a16="http://schemas.microsoft.com/office/drawing/2014/main" id="{123B0D0B-6981-409B-BC00-2DB746C33BA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93533" y="6980058"/>
              <a:ext cx="6069301" cy="6069301"/>
            </a:xfrm>
            <a:prstGeom prst="rect">
              <a:avLst/>
            </a:prstGeom>
            <a:grpFill/>
            <a:ln w="3175">
              <a:noFill/>
              <a:miter lim="400000"/>
            </a:ln>
          </p:spPr>
        </p:pic>
        <p:sp>
          <p:nvSpPr>
            <p:cNvPr id="73" name="矩形 72">
              <a:extLst>
                <a:ext uri="{FF2B5EF4-FFF2-40B4-BE49-F238E27FC236}">
                  <a16:creationId xmlns:a16="http://schemas.microsoft.com/office/drawing/2014/main" id="{8806E0DD-247A-458C-A823-0A8A78AE527C}"/>
                </a:ext>
              </a:extLst>
            </p:cNvPr>
            <p:cNvSpPr/>
            <p:nvPr/>
          </p:nvSpPr>
          <p:spPr>
            <a:xfrm>
              <a:off x="2111812" y="8952079"/>
              <a:ext cx="4432744" cy="2125257"/>
            </a:xfrm>
            <a:prstGeom prst="rect">
              <a:avLst/>
            </a:prstGeom>
            <a:grpFill/>
          </p:spPr>
          <p:txBody>
            <a:bodyPr wrap="square" lIns="0" tIns="0" rIns="0" bIns="0">
              <a:spAutoFit/>
            </a:bodyPr>
            <a:lstStyle/>
            <a:p>
              <a:pPr algn="ctr">
                <a:lnSpc>
                  <a:spcPct val="120000"/>
                </a:lnSpc>
              </a:pPr>
              <a:r>
                <a:rPr lang="en-US" altLang="zh-CN" b="1" dirty="0">
                  <a:solidFill>
                    <a:srgbClr val="FF0000"/>
                  </a:solidFill>
                  <a:latin typeface="微软雅黑" panose="020B0503020204020204" pitchFamily="34" charset="-122"/>
                  <a:ea typeface="微软雅黑" panose="020B0503020204020204" pitchFamily="34" charset="-122"/>
                  <a:cs typeface="+mn-ea"/>
                  <a:sym typeface="+mn-lt"/>
                </a:rPr>
                <a:t>FusionOS</a:t>
              </a:r>
            </a:p>
            <a:p>
              <a:pPr algn="ctr">
                <a:lnSpc>
                  <a:spcPct val="120000"/>
                </a:lnSpc>
              </a:pPr>
              <a:r>
                <a:rPr lang="zh-CN" altLang="en-US" sz="1400" b="1" dirty="0">
                  <a:solidFill>
                    <a:prstClr val="black"/>
                  </a:solidFill>
                  <a:latin typeface="微软雅黑" panose="020B0503020204020204" pitchFamily="34" charset="-122"/>
                  <a:ea typeface="微软雅黑" panose="020B0503020204020204" pitchFamily="34" charset="-122"/>
                  <a:cs typeface="+mn-ea"/>
                  <a:sym typeface="+mn-lt"/>
                </a:rPr>
                <a:t>集成</a:t>
              </a:r>
              <a:r>
                <a:rPr lang="en-US" altLang="zh-CN" sz="1400"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1400" b="1" dirty="0">
                  <a:solidFill>
                    <a:prstClr val="black"/>
                  </a:solidFill>
                  <a:latin typeface="微软雅黑" panose="020B0503020204020204" pitchFamily="34" charset="-122"/>
                  <a:ea typeface="微软雅黑" panose="020B0503020204020204" pitchFamily="34" charset="-122"/>
                  <a:cs typeface="+mn-ea"/>
                  <a:sym typeface="+mn-lt"/>
                </a:rPr>
                <a:t>硬件调优生态</a:t>
              </a:r>
              <a:endParaRPr lang="en-US" altLang="zh-CN" sz="1400" b="1" dirty="0">
                <a:solidFill>
                  <a:prstClr val="black"/>
                </a:solidFill>
                <a:latin typeface="微软雅黑" panose="020B0503020204020204" pitchFamily="34" charset="-122"/>
                <a:ea typeface="微软雅黑" panose="020B0503020204020204" pitchFamily="34" charset="-122"/>
                <a:cs typeface="+mn-ea"/>
                <a:sym typeface="+mn-lt"/>
              </a:endParaRPr>
            </a:p>
            <a:p>
              <a:pPr algn="ctr">
                <a:lnSpc>
                  <a:spcPct val="120000"/>
                </a:lnSpc>
              </a:pPr>
              <a:r>
                <a:rPr lang="zh-CN" altLang="en-US" sz="1400" b="1" dirty="0">
                  <a:solidFill>
                    <a:prstClr val="black"/>
                  </a:solidFill>
                  <a:latin typeface="微软雅黑" panose="020B0503020204020204" pitchFamily="34" charset="-122"/>
                  <a:ea typeface="微软雅黑" panose="020B0503020204020204" pitchFamily="34" charset="-122"/>
                  <a:cs typeface="+mn-ea"/>
                  <a:sym typeface="+mn-lt"/>
                </a:rPr>
                <a:t>开箱即用、越用越好</a:t>
              </a:r>
            </a:p>
          </p:txBody>
        </p:sp>
      </p:grpSp>
      <p:sp>
        <p:nvSpPr>
          <p:cNvPr id="74" name="矩形 73">
            <a:extLst>
              <a:ext uri="{FF2B5EF4-FFF2-40B4-BE49-F238E27FC236}">
                <a16:creationId xmlns:a16="http://schemas.microsoft.com/office/drawing/2014/main" id="{D1B76371-A0C2-4512-BBC3-016DF477473B}"/>
              </a:ext>
            </a:extLst>
          </p:cNvPr>
          <p:cNvSpPr/>
          <p:nvPr/>
        </p:nvSpPr>
        <p:spPr>
          <a:xfrm>
            <a:off x="3375529" y="5067792"/>
            <a:ext cx="1736318" cy="430887"/>
          </a:xfrm>
          <a:prstGeom prst="rect">
            <a:avLst/>
          </a:prstGeom>
          <a:noFill/>
        </p:spPr>
        <p:txBody>
          <a:bodyPr wrap="square" lIns="0" tIns="0" rIns="0" bIns="0">
            <a:spAutoFit/>
          </a:bodyPr>
          <a:lstStyle/>
          <a:p>
            <a:pPr algn="ctr" defTabSz="323657">
              <a:tabLst>
                <a:tab pos="427722" algn="ctr"/>
              </a:tabLst>
            </a:pPr>
            <a:r>
              <a:rPr lang="zh-CN" altLang="en-US" sz="1400" b="1" dirty="0">
                <a:solidFill>
                  <a:srgbClr val="FF0000"/>
                </a:solidFill>
                <a:latin typeface="微软雅黑" panose="020B0503020204020204" pitchFamily="34" charset="-122"/>
                <a:ea typeface="微软雅黑" panose="020B0503020204020204" pitchFamily="34" charset="-122"/>
                <a:cs typeface="+mn-ea"/>
                <a:sym typeface="+mn-lt"/>
              </a:rPr>
              <a:t>超聚变服务器操作系统</a:t>
            </a:r>
            <a:r>
              <a:rPr lang="en-US" altLang="zh-CN" sz="1400" b="1" dirty="0" err="1">
                <a:solidFill>
                  <a:srgbClr val="FF0000"/>
                </a:solidFill>
                <a:latin typeface="微软雅黑" panose="020B0503020204020204" pitchFamily="34" charset="-122"/>
                <a:ea typeface="微软雅黑" panose="020B0503020204020204" pitchFamily="34" charset="-122"/>
                <a:cs typeface="+mn-ea"/>
                <a:sym typeface="+mn-lt"/>
              </a:rPr>
              <a:t>FusionOS</a:t>
            </a:r>
            <a:endParaRPr lang="en-US" altLang="zh-CN" sz="1400"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75" name="矩形 74">
            <a:extLst>
              <a:ext uri="{FF2B5EF4-FFF2-40B4-BE49-F238E27FC236}">
                <a16:creationId xmlns:a16="http://schemas.microsoft.com/office/drawing/2014/main" id="{3D93D7D8-C355-4709-A822-610C927EA8EA}"/>
              </a:ext>
            </a:extLst>
          </p:cNvPr>
          <p:cNvSpPr/>
          <p:nvPr/>
        </p:nvSpPr>
        <p:spPr>
          <a:xfrm>
            <a:off x="2663003" y="5707758"/>
            <a:ext cx="3169757" cy="543582"/>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76" name="矩形 75">
            <a:extLst>
              <a:ext uri="{FF2B5EF4-FFF2-40B4-BE49-F238E27FC236}">
                <a16:creationId xmlns:a16="http://schemas.microsoft.com/office/drawing/2014/main" id="{F9374B4A-2E12-43A6-9FCD-D1641B6E9402}"/>
              </a:ext>
            </a:extLst>
          </p:cNvPr>
          <p:cNvSpPr/>
          <p:nvPr/>
        </p:nvSpPr>
        <p:spPr>
          <a:xfrm>
            <a:off x="2883603" y="5914627"/>
            <a:ext cx="763720" cy="173124"/>
          </a:xfrm>
          <a:prstGeom prst="rect">
            <a:avLst/>
          </a:prstGeom>
        </p:spPr>
        <p:txBody>
          <a:bodyPr wrap="square" lIns="0" tIns="0" rIns="0" bIns="0">
            <a:spAutoFit/>
          </a:bodyPr>
          <a:lstStyle/>
          <a:p>
            <a:pPr defTabSz="323657">
              <a:tabLst>
                <a:tab pos="427722" algn="ctr"/>
              </a:tabLst>
            </a:pPr>
            <a:r>
              <a:rPr lang="en-US" altLang="zh-CN" sz="1125" b="1">
                <a:solidFill>
                  <a:prstClr val="black"/>
                </a:solidFill>
                <a:latin typeface="微软雅黑" panose="020B0503020204020204" pitchFamily="34" charset="-122"/>
                <a:ea typeface="微软雅黑" panose="020B0503020204020204" pitchFamily="34" charset="-122"/>
                <a:cs typeface="+mn-ea"/>
                <a:sym typeface="+mn-lt"/>
              </a:rPr>
              <a:t>AI</a:t>
            </a:r>
            <a:r>
              <a:rPr lang="zh-CN" altLang="en-US" sz="1125" b="1">
                <a:solidFill>
                  <a:prstClr val="black"/>
                </a:solidFill>
                <a:latin typeface="微软雅黑" panose="020B0503020204020204" pitchFamily="34" charset="-122"/>
                <a:ea typeface="微软雅黑" panose="020B0503020204020204" pitchFamily="34" charset="-122"/>
                <a:cs typeface="+mn-ea"/>
                <a:sym typeface="+mn-lt"/>
              </a:rPr>
              <a:t>硬件</a:t>
            </a:r>
            <a:endParaRPr lang="zh-CN" altLang="en-US" sz="1125" b="1"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77" name="矩形 76">
            <a:extLst>
              <a:ext uri="{FF2B5EF4-FFF2-40B4-BE49-F238E27FC236}">
                <a16:creationId xmlns:a16="http://schemas.microsoft.com/office/drawing/2014/main" id="{59430D25-26B7-4032-9B7D-1E8700306B2B}"/>
              </a:ext>
            </a:extLst>
          </p:cNvPr>
          <p:cNvSpPr/>
          <p:nvPr/>
        </p:nvSpPr>
        <p:spPr>
          <a:xfrm>
            <a:off x="3915666" y="5914627"/>
            <a:ext cx="763720" cy="173124"/>
          </a:xfrm>
          <a:prstGeom prst="rect">
            <a:avLst/>
          </a:prstGeom>
        </p:spPr>
        <p:txBody>
          <a:bodyPr wrap="square" lIns="0" tIns="0" rIns="0" bIns="0">
            <a:spAutoFit/>
          </a:bodyPr>
          <a:lstStyle/>
          <a:p>
            <a:pPr defTabSz="323657">
              <a:tabLst>
                <a:tab pos="427722" algn="ctr"/>
              </a:tabLst>
            </a:pPr>
            <a:r>
              <a:rPr lang="zh-CN" altLang="en-US" sz="1125" dirty="0">
                <a:solidFill>
                  <a:prstClr val="black"/>
                </a:solidFill>
                <a:latin typeface="微软雅黑" panose="020B0503020204020204" pitchFamily="34" charset="-122"/>
                <a:ea typeface="微软雅黑" panose="020B0503020204020204" pitchFamily="34" charset="-122"/>
                <a:cs typeface="+mn-ea"/>
                <a:sym typeface="+mn-lt"/>
              </a:rPr>
              <a:t>训练</a:t>
            </a:r>
          </a:p>
        </p:txBody>
      </p:sp>
      <p:sp>
        <p:nvSpPr>
          <p:cNvPr id="78" name="矩形 77">
            <a:extLst>
              <a:ext uri="{FF2B5EF4-FFF2-40B4-BE49-F238E27FC236}">
                <a16:creationId xmlns:a16="http://schemas.microsoft.com/office/drawing/2014/main" id="{7AB1C0CB-4D21-484E-9F32-C60DA80FED1F}"/>
              </a:ext>
            </a:extLst>
          </p:cNvPr>
          <p:cNvSpPr/>
          <p:nvPr/>
        </p:nvSpPr>
        <p:spPr>
          <a:xfrm>
            <a:off x="4947728" y="5914627"/>
            <a:ext cx="763720" cy="173124"/>
          </a:xfrm>
          <a:prstGeom prst="rect">
            <a:avLst/>
          </a:prstGeom>
        </p:spPr>
        <p:txBody>
          <a:bodyPr wrap="square" lIns="0" tIns="0" rIns="0" bIns="0">
            <a:spAutoFit/>
          </a:bodyPr>
          <a:lstStyle/>
          <a:p>
            <a:pPr defTabSz="323657">
              <a:tabLst>
                <a:tab pos="427722" algn="ctr"/>
              </a:tabLst>
            </a:pPr>
            <a:r>
              <a:rPr lang="zh-CN" altLang="en-US" sz="1125" dirty="0">
                <a:solidFill>
                  <a:prstClr val="black"/>
                </a:solidFill>
                <a:latin typeface="微软雅黑" panose="020B0503020204020204" pitchFamily="34" charset="-122"/>
                <a:ea typeface="微软雅黑" panose="020B0503020204020204" pitchFamily="34" charset="-122"/>
                <a:cs typeface="+mn-ea"/>
                <a:sym typeface="+mn-lt"/>
              </a:rPr>
              <a:t>推理</a:t>
            </a:r>
          </a:p>
        </p:txBody>
      </p:sp>
      <p:sp>
        <p:nvSpPr>
          <p:cNvPr id="79" name="矩形 78">
            <a:extLst>
              <a:ext uri="{FF2B5EF4-FFF2-40B4-BE49-F238E27FC236}">
                <a16:creationId xmlns:a16="http://schemas.microsoft.com/office/drawing/2014/main" id="{2044B373-9BE3-4BA3-BB41-0522E782A5C1}"/>
              </a:ext>
            </a:extLst>
          </p:cNvPr>
          <p:cNvSpPr/>
          <p:nvPr/>
        </p:nvSpPr>
        <p:spPr>
          <a:xfrm>
            <a:off x="2663003" y="2171630"/>
            <a:ext cx="3169757" cy="641174"/>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80" name="矩形 79">
            <a:extLst>
              <a:ext uri="{FF2B5EF4-FFF2-40B4-BE49-F238E27FC236}">
                <a16:creationId xmlns:a16="http://schemas.microsoft.com/office/drawing/2014/main" id="{3521229C-1C29-43AC-9290-DC6DE4956559}"/>
              </a:ext>
            </a:extLst>
          </p:cNvPr>
          <p:cNvSpPr/>
          <p:nvPr/>
        </p:nvSpPr>
        <p:spPr>
          <a:xfrm>
            <a:off x="2898119" y="2416491"/>
            <a:ext cx="770851" cy="151452"/>
          </a:xfrm>
          <a:prstGeom prst="rect">
            <a:avLst/>
          </a:prstGeom>
          <a:noFill/>
        </p:spPr>
        <p:txBody>
          <a:bodyPr wrap="square" lIns="0" tIns="0" rIns="0" bIns="0">
            <a:spAutoFit/>
          </a:bodyPr>
          <a:lstStyle/>
          <a:p>
            <a:pPr defTabSz="323657">
              <a:tabLst>
                <a:tab pos="427722" algn="ctr"/>
              </a:tabLst>
            </a:pP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主流</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框架</a:t>
            </a:r>
          </a:p>
        </p:txBody>
      </p:sp>
      <p:sp>
        <p:nvSpPr>
          <p:cNvPr id="81" name="矩形 80">
            <a:extLst>
              <a:ext uri="{FF2B5EF4-FFF2-40B4-BE49-F238E27FC236}">
                <a16:creationId xmlns:a16="http://schemas.microsoft.com/office/drawing/2014/main" id="{71294293-B328-4FB9-BDF8-4354F116B321}"/>
              </a:ext>
            </a:extLst>
          </p:cNvPr>
          <p:cNvSpPr/>
          <p:nvPr/>
        </p:nvSpPr>
        <p:spPr>
          <a:xfrm>
            <a:off x="3886936" y="2315205"/>
            <a:ext cx="523410" cy="354024"/>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82" name="矩形 81">
            <a:extLst>
              <a:ext uri="{FF2B5EF4-FFF2-40B4-BE49-F238E27FC236}">
                <a16:creationId xmlns:a16="http://schemas.microsoft.com/office/drawing/2014/main" id="{3C51742C-AF92-447D-923D-07396B2D99E1}"/>
              </a:ext>
            </a:extLst>
          </p:cNvPr>
          <p:cNvSpPr/>
          <p:nvPr/>
        </p:nvSpPr>
        <p:spPr>
          <a:xfrm>
            <a:off x="3952469" y="2448904"/>
            <a:ext cx="392344"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MindSpore</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83" name="矩形 82">
            <a:extLst>
              <a:ext uri="{FF2B5EF4-FFF2-40B4-BE49-F238E27FC236}">
                <a16:creationId xmlns:a16="http://schemas.microsoft.com/office/drawing/2014/main" id="{0F770A4E-2D8F-4114-BE26-4A98B11F3A75}"/>
              </a:ext>
            </a:extLst>
          </p:cNvPr>
          <p:cNvSpPr/>
          <p:nvPr/>
        </p:nvSpPr>
        <p:spPr>
          <a:xfrm>
            <a:off x="4494616" y="2315205"/>
            <a:ext cx="523410" cy="354024"/>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84" name="矩形 83">
            <a:extLst>
              <a:ext uri="{FF2B5EF4-FFF2-40B4-BE49-F238E27FC236}">
                <a16:creationId xmlns:a16="http://schemas.microsoft.com/office/drawing/2014/main" id="{4B54D089-80E1-4353-BDA7-7F5887DAE231}"/>
              </a:ext>
            </a:extLst>
          </p:cNvPr>
          <p:cNvSpPr/>
          <p:nvPr/>
        </p:nvSpPr>
        <p:spPr>
          <a:xfrm>
            <a:off x="4560149" y="2448904"/>
            <a:ext cx="392344"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Tensorflow</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85" name="矩形 84">
            <a:extLst>
              <a:ext uri="{FF2B5EF4-FFF2-40B4-BE49-F238E27FC236}">
                <a16:creationId xmlns:a16="http://schemas.microsoft.com/office/drawing/2014/main" id="{85FB2164-E584-4456-A28A-C5B9698D60D7}"/>
              </a:ext>
            </a:extLst>
          </p:cNvPr>
          <p:cNvSpPr/>
          <p:nvPr/>
        </p:nvSpPr>
        <p:spPr>
          <a:xfrm>
            <a:off x="5102296" y="2315205"/>
            <a:ext cx="523410" cy="354024"/>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86" name="矩形 85">
            <a:extLst>
              <a:ext uri="{FF2B5EF4-FFF2-40B4-BE49-F238E27FC236}">
                <a16:creationId xmlns:a16="http://schemas.microsoft.com/office/drawing/2014/main" id="{9579F1F0-1A00-4E9E-AE7C-F962E195C9B4}"/>
              </a:ext>
            </a:extLst>
          </p:cNvPr>
          <p:cNvSpPr/>
          <p:nvPr/>
        </p:nvSpPr>
        <p:spPr>
          <a:xfrm>
            <a:off x="5167829" y="2448904"/>
            <a:ext cx="392344"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PyTorch</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87" name="矩形 86">
            <a:extLst>
              <a:ext uri="{FF2B5EF4-FFF2-40B4-BE49-F238E27FC236}">
                <a16:creationId xmlns:a16="http://schemas.microsoft.com/office/drawing/2014/main" id="{42A2A9F8-019B-4131-9EBB-26548728A9BD}"/>
              </a:ext>
            </a:extLst>
          </p:cNvPr>
          <p:cNvSpPr/>
          <p:nvPr/>
        </p:nvSpPr>
        <p:spPr>
          <a:xfrm>
            <a:off x="2670668" y="3517545"/>
            <a:ext cx="3169757" cy="1311372"/>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grpSp>
        <p:nvGrpSpPr>
          <p:cNvPr id="88" name="组合 87">
            <a:extLst>
              <a:ext uri="{FF2B5EF4-FFF2-40B4-BE49-F238E27FC236}">
                <a16:creationId xmlns:a16="http://schemas.microsoft.com/office/drawing/2014/main" id="{9B75F7D9-0EC3-40F3-9048-43CF57C84834}"/>
              </a:ext>
            </a:extLst>
          </p:cNvPr>
          <p:cNvGrpSpPr/>
          <p:nvPr/>
        </p:nvGrpSpPr>
        <p:grpSpPr>
          <a:xfrm>
            <a:off x="2813062" y="3958002"/>
            <a:ext cx="940965" cy="490055"/>
            <a:chOff x="7889303" y="10765510"/>
            <a:chExt cx="2676522" cy="1393932"/>
          </a:xfrm>
        </p:grpSpPr>
        <p:sp>
          <p:nvSpPr>
            <p:cNvPr id="89" name="矩形 88">
              <a:extLst>
                <a:ext uri="{FF2B5EF4-FFF2-40B4-BE49-F238E27FC236}">
                  <a16:creationId xmlns:a16="http://schemas.microsoft.com/office/drawing/2014/main" id="{AA484566-F6D5-4D8C-894F-FD4D2B7FEF00}"/>
                </a:ext>
              </a:extLst>
            </p:cNvPr>
            <p:cNvSpPr/>
            <p:nvPr/>
          </p:nvSpPr>
          <p:spPr>
            <a:xfrm>
              <a:off x="7889306" y="10765510"/>
              <a:ext cx="2676519" cy="430796"/>
            </a:xfrm>
            <a:prstGeom prst="rect">
              <a:avLst/>
            </a:prstGeom>
          </p:spPr>
          <p:txBody>
            <a:bodyPr wrap="square" lIns="0" tIns="0" rIns="0" bIns="0">
              <a:spAutoFit/>
            </a:bodyPr>
            <a:lstStyle/>
            <a:p>
              <a:pPr defTabSz="323657">
                <a:tabLst>
                  <a:tab pos="427722" algn="ctr"/>
                </a:tabLst>
              </a:pP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使能工具包</a:t>
              </a:r>
            </a:p>
          </p:txBody>
        </p:sp>
        <p:sp>
          <p:nvSpPr>
            <p:cNvPr id="90" name="矩形 89">
              <a:extLst>
                <a:ext uri="{FF2B5EF4-FFF2-40B4-BE49-F238E27FC236}">
                  <a16:creationId xmlns:a16="http://schemas.microsoft.com/office/drawing/2014/main" id="{332E6627-09EB-4A57-A97C-9881BC566F7A}"/>
                </a:ext>
              </a:extLst>
            </p:cNvPr>
            <p:cNvSpPr/>
            <p:nvPr/>
          </p:nvSpPr>
          <p:spPr>
            <a:xfrm>
              <a:off x="7889303" y="11283989"/>
              <a:ext cx="2676522" cy="875453"/>
            </a:xfrm>
            <a:prstGeom prst="rect">
              <a:avLst/>
            </a:prstGeom>
          </p:spPr>
          <p:txBody>
            <a:bodyPr wrap="square" lIns="0" tIns="0" rIns="0" bIns="0">
              <a:spAutoFit/>
            </a:bodyPr>
            <a:lstStyle/>
            <a:p>
              <a:pPr defTabSz="323657">
                <a:tabLst>
                  <a:tab pos="427722" algn="ctr"/>
                </a:tabLst>
              </a:pPr>
              <a:r>
                <a:rPr lang="en-US" altLang="zh-CN" sz="1000" dirty="0">
                  <a:solidFill>
                    <a:prstClr val="black"/>
                  </a:solidFill>
                  <a:latin typeface="微软雅黑" panose="020B0503020204020204" pitchFamily="34" charset="-122"/>
                  <a:ea typeface="微软雅黑" panose="020B0503020204020204" pitchFamily="34" charset="-122"/>
                  <a:cs typeface="+mn-ea"/>
                  <a:sym typeface="+mn-lt"/>
                </a:rPr>
                <a:t>(</a:t>
              </a:r>
              <a:r>
                <a:rPr lang="zh-CN" altLang="en-US" sz="1000" dirty="0">
                  <a:solidFill>
                    <a:prstClr val="black"/>
                  </a:solidFill>
                  <a:latin typeface="微软雅黑" panose="020B0503020204020204" pitchFamily="34" charset="-122"/>
                  <a:ea typeface="微软雅黑" panose="020B0503020204020204" pitchFamily="34" charset="-122"/>
                  <a:cs typeface="+mn-ea"/>
                  <a:sym typeface="+mn-lt"/>
                </a:rPr>
                <a:t>安装、性能、运维和升级</a:t>
              </a:r>
              <a:r>
                <a:rPr lang="en-US" altLang="zh-CN" sz="1000" dirty="0">
                  <a:solidFill>
                    <a:prstClr val="black"/>
                  </a:solidFill>
                  <a:latin typeface="微软雅黑" panose="020B0503020204020204" pitchFamily="34" charset="-122"/>
                  <a:ea typeface="微软雅黑" panose="020B0503020204020204" pitchFamily="34" charset="-122"/>
                  <a:cs typeface="+mn-ea"/>
                  <a:sym typeface="+mn-lt"/>
                </a:rPr>
                <a:t>)</a:t>
              </a:r>
              <a:endParaRPr lang="zh-CN" altLang="en-US" sz="1000" dirty="0">
                <a:solidFill>
                  <a:prstClr val="black"/>
                </a:solidFill>
                <a:latin typeface="微软雅黑" panose="020B0503020204020204" pitchFamily="34" charset="-122"/>
                <a:ea typeface="微软雅黑" panose="020B0503020204020204" pitchFamily="34" charset="-122"/>
                <a:cs typeface="+mn-ea"/>
                <a:sym typeface="+mn-lt"/>
              </a:endParaRPr>
            </a:p>
          </p:txBody>
        </p:sp>
      </p:grpSp>
      <p:sp>
        <p:nvSpPr>
          <p:cNvPr id="91" name="矩形 90">
            <a:extLst>
              <a:ext uri="{FF2B5EF4-FFF2-40B4-BE49-F238E27FC236}">
                <a16:creationId xmlns:a16="http://schemas.microsoft.com/office/drawing/2014/main" id="{0C3C1BB6-E321-4D73-84CA-BF12FC0046D4}"/>
              </a:ext>
            </a:extLst>
          </p:cNvPr>
          <p:cNvSpPr/>
          <p:nvPr/>
        </p:nvSpPr>
        <p:spPr>
          <a:xfrm>
            <a:off x="5645421" y="4148944"/>
            <a:ext cx="105814" cy="108171"/>
          </a:xfrm>
          <a:prstGeom prst="rect">
            <a:avLst/>
          </a:prstGeom>
        </p:spPr>
        <p:txBody>
          <a:bodyPr wrap="square" lIns="0" tIns="0" rIns="0" bIns="0">
            <a:spAutoFit/>
          </a:bodyPr>
          <a:lstStyle/>
          <a:p>
            <a:pPr defTabSz="323657">
              <a:tabLst>
                <a:tab pos="427722" algn="ctr"/>
              </a:tabLst>
            </a:pPr>
            <a:r>
              <a:rPr lang="en-US" altLang="zh-CN" sz="703" dirty="0">
                <a:solidFill>
                  <a:prstClr val="black"/>
                </a:solidFill>
                <a:latin typeface="微软雅黑" panose="020B0503020204020204" pitchFamily="34" charset="-122"/>
                <a:ea typeface="微软雅黑" panose="020B0503020204020204" pitchFamily="34" charset="-122"/>
                <a:cs typeface="+mn-ea"/>
                <a:sym typeface="+mn-lt"/>
              </a:rPr>
              <a:t>…</a:t>
            </a:r>
          </a:p>
        </p:txBody>
      </p:sp>
      <p:sp>
        <p:nvSpPr>
          <p:cNvPr id="92" name="矩形 91">
            <a:extLst>
              <a:ext uri="{FF2B5EF4-FFF2-40B4-BE49-F238E27FC236}">
                <a16:creationId xmlns:a16="http://schemas.microsoft.com/office/drawing/2014/main" id="{5A60D039-1130-4F74-8D4B-25ECC0A33573}"/>
              </a:ext>
            </a:extLst>
          </p:cNvPr>
          <p:cNvSpPr/>
          <p:nvPr/>
        </p:nvSpPr>
        <p:spPr>
          <a:xfrm>
            <a:off x="3879298" y="3918371"/>
            <a:ext cx="316426" cy="56931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3" name="矩形 92">
            <a:extLst>
              <a:ext uri="{FF2B5EF4-FFF2-40B4-BE49-F238E27FC236}">
                <a16:creationId xmlns:a16="http://schemas.microsoft.com/office/drawing/2014/main" id="{DC3BCD69-9350-43AB-B9A7-1B58D11E3E29}"/>
              </a:ext>
            </a:extLst>
          </p:cNvPr>
          <p:cNvSpPr/>
          <p:nvPr/>
        </p:nvSpPr>
        <p:spPr>
          <a:xfrm>
            <a:off x="3891378" y="4159716"/>
            <a:ext cx="292266" cy="86627"/>
          </a:xfrm>
          <a:prstGeom prst="rect">
            <a:avLst/>
          </a:prstGeom>
        </p:spPr>
        <p:txBody>
          <a:bodyPr wrap="square" lIns="0" tIns="0" rIns="0" bIns="0">
            <a:spAutoFit/>
          </a:bodyPr>
          <a:lstStyle/>
          <a:p>
            <a:pPr defTabSz="323657">
              <a:tabLst>
                <a:tab pos="427722" algn="ctr"/>
              </a:tabLst>
            </a:pPr>
            <a:r>
              <a:rPr lang="en-US" altLang="zh-CN" sz="563" b="1" dirty="0" err="1">
                <a:solidFill>
                  <a:srgbClr val="FF0000"/>
                </a:solidFill>
                <a:latin typeface="微软雅黑" panose="020B0503020204020204" pitchFamily="34" charset="-122"/>
                <a:ea typeface="微软雅黑" panose="020B0503020204020204" pitchFamily="34" charset="-122"/>
                <a:cs typeface="+mn-ea"/>
                <a:sym typeface="+mn-lt"/>
              </a:rPr>
              <a:t>opencv</a:t>
            </a:r>
            <a:endParaRPr lang="en-US" altLang="zh-CN" sz="563"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94" name="矩形 93">
            <a:extLst>
              <a:ext uri="{FF2B5EF4-FFF2-40B4-BE49-F238E27FC236}">
                <a16:creationId xmlns:a16="http://schemas.microsoft.com/office/drawing/2014/main" id="{E13D2842-B518-492E-A663-95F2FBE93795}"/>
              </a:ext>
            </a:extLst>
          </p:cNvPr>
          <p:cNvSpPr/>
          <p:nvPr/>
        </p:nvSpPr>
        <p:spPr>
          <a:xfrm>
            <a:off x="4234883" y="3918371"/>
            <a:ext cx="340311" cy="56931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5" name="矩形 94">
            <a:extLst>
              <a:ext uri="{FF2B5EF4-FFF2-40B4-BE49-F238E27FC236}">
                <a16:creationId xmlns:a16="http://schemas.microsoft.com/office/drawing/2014/main" id="{BFF44DB5-E741-47A6-A3D4-7273C1521679}"/>
              </a:ext>
            </a:extLst>
          </p:cNvPr>
          <p:cNvSpPr/>
          <p:nvPr/>
        </p:nvSpPr>
        <p:spPr>
          <a:xfrm>
            <a:off x="4246964" y="4159716"/>
            <a:ext cx="292266" cy="86627"/>
          </a:xfrm>
          <a:prstGeom prst="rect">
            <a:avLst/>
          </a:prstGeom>
        </p:spPr>
        <p:txBody>
          <a:bodyPr wrap="square" lIns="0" tIns="0" rIns="0" bIns="0">
            <a:spAutoFit/>
          </a:bodyPr>
          <a:lstStyle/>
          <a:p>
            <a:pPr defTabSz="323657">
              <a:tabLst>
                <a:tab pos="427722" algn="ctr"/>
              </a:tabLst>
            </a:pPr>
            <a:r>
              <a:rPr lang="en-US" altLang="zh-CN" sz="563" b="1" dirty="0" err="1">
                <a:solidFill>
                  <a:srgbClr val="FF0000"/>
                </a:solidFill>
                <a:latin typeface="微软雅黑" panose="020B0503020204020204" pitchFamily="34" charset="-122"/>
                <a:ea typeface="微软雅黑" panose="020B0503020204020204" pitchFamily="34" charset="-122"/>
                <a:cs typeface="+mn-ea"/>
                <a:sym typeface="+mn-lt"/>
              </a:rPr>
              <a:t>opencl</a:t>
            </a:r>
            <a:endParaRPr lang="en-US" altLang="zh-CN" sz="563"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96" name="矩形 95">
            <a:extLst>
              <a:ext uri="{FF2B5EF4-FFF2-40B4-BE49-F238E27FC236}">
                <a16:creationId xmlns:a16="http://schemas.microsoft.com/office/drawing/2014/main" id="{78C23BCF-F858-457B-92DF-BBA013D2A37D}"/>
              </a:ext>
            </a:extLst>
          </p:cNvPr>
          <p:cNvSpPr/>
          <p:nvPr/>
        </p:nvSpPr>
        <p:spPr>
          <a:xfrm>
            <a:off x="4590469" y="3918371"/>
            <a:ext cx="372187" cy="56931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7" name="矩形 96">
            <a:extLst>
              <a:ext uri="{FF2B5EF4-FFF2-40B4-BE49-F238E27FC236}">
                <a16:creationId xmlns:a16="http://schemas.microsoft.com/office/drawing/2014/main" id="{90C0F154-EF01-4EB3-AA6C-1FEF1B127B9E}"/>
              </a:ext>
            </a:extLst>
          </p:cNvPr>
          <p:cNvSpPr/>
          <p:nvPr/>
        </p:nvSpPr>
        <p:spPr>
          <a:xfrm>
            <a:off x="4602549" y="4159716"/>
            <a:ext cx="343505" cy="86627"/>
          </a:xfrm>
          <a:prstGeom prst="rect">
            <a:avLst/>
          </a:prstGeom>
        </p:spPr>
        <p:txBody>
          <a:bodyPr wrap="square" lIns="0" tIns="0" rIns="0" bIns="0">
            <a:spAutoFit/>
          </a:bodyPr>
          <a:lstStyle/>
          <a:p>
            <a:pPr defTabSz="323657">
              <a:tabLst>
                <a:tab pos="427722" algn="ctr"/>
              </a:tabLst>
            </a:pPr>
            <a:r>
              <a:rPr lang="en-US" altLang="zh-CN" sz="563" b="1" dirty="0">
                <a:solidFill>
                  <a:srgbClr val="FF0000"/>
                </a:solidFill>
                <a:latin typeface="微软雅黑" panose="020B0503020204020204" pitchFamily="34" charset="-122"/>
                <a:ea typeface="微软雅黑" panose="020B0503020204020204" pitchFamily="34" charset="-122"/>
                <a:cs typeface="+mn-ea"/>
                <a:sym typeface="+mn-lt"/>
              </a:rPr>
              <a:t>python3</a:t>
            </a:r>
          </a:p>
        </p:txBody>
      </p:sp>
      <p:sp>
        <p:nvSpPr>
          <p:cNvPr id="98" name="矩形 97">
            <a:extLst>
              <a:ext uri="{FF2B5EF4-FFF2-40B4-BE49-F238E27FC236}">
                <a16:creationId xmlns:a16="http://schemas.microsoft.com/office/drawing/2014/main" id="{39103452-856C-4E5D-84AD-DD5CE9D3BA6C}"/>
              </a:ext>
            </a:extLst>
          </p:cNvPr>
          <p:cNvSpPr/>
          <p:nvPr/>
        </p:nvSpPr>
        <p:spPr>
          <a:xfrm>
            <a:off x="4946054" y="3918371"/>
            <a:ext cx="316428" cy="56931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99" name="矩形 98">
            <a:extLst>
              <a:ext uri="{FF2B5EF4-FFF2-40B4-BE49-F238E27FC236}">
                <a16:creationId xmlns:a16="http://schemas.microsoft.com/office/drawing/2014/main" id="{7AEFEE9B-EF2D-470C-A73B-03C4F1663510}"/>
              </a:ext>
            </a:extLst>
          </p:cNvPr>
          <p:cNvSpPr/>
          <p:nvPr/>
        </p:nvSpPr>
        <p:spPr>
          <a:xfrm>
            <a:off x="4958136" y="4159716"/>
            <a:ext cx="292266" cy="86627"/>
          </a:xfrm>
          <a:prstGeom prst="rect">
            <a:avLst/>
          </a:prstGeom>
        </p:spPr>
        <p:txBody>
          <a:bodyPr wrap="square" lIns="0" tIns="0" rIns="0" bIns="0">
            <a:spAutoFit/>
          </a:bodyPr>
          <a:lstStyle/>
          <a:p>
            <a:pPr defTabSz="323657">
              <a:tabLst>
                <a:tab pos="427722" algn="ctr"/>
              </a:tabLst>
            </a:pPr>
            <a:r>
              <a:rPr lang="en-US" altLang="zh-CN" sz="563" b="1" dirty="0" err="1">
                <a:solidFill>
                  <a:srgbClr val="FF0000"/>
                </a:solidFill>
                <a:latin typeface="微软雅黑" panose="020B0503020204020204" pitchFamily="34" charset="-122"/>
                <a:ea typeface="微软雅黑" panose="020B0503020204020204" pitchFamily="34" charset="-122"/>
                <a:cs typeface="+mn-ea"/>
                <a:sym typeface="+mn-lt"/>
              </a:rPr>
              <a:t>bazel</a:t>
            </a:r>
            <a:endParaRPr lang="en-US" altLang="zh-CN" sz="563"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100" name="矩形 99">
            <a:extLst>
              <a:ext uri="{FF2B5EF4-FFF2-40B4-BE49-F238E27FC236}">
                <a16:creationId xmlns:a16="http://schemas.microsoft.com/office/drawing/2014/main" id="{51E0F78B-A1A8-4BB3-BE09-79F825C25124}"/>
              </a:ext>
            </a:extLst>
          </p:cNvPr>
          <p:cNvSpPr/>
          <p:nvPr/>
        </p:nvSpPr>
        <p:spPr>
          <a:xfrm>
            <a:off x="5301641" y="3918371"/>
            <a:ext cx="316426" cy="56931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1" i="0" u="none" strike="noStrike" kern="0" cap="none" spc="0" normalizeH="0" baseline="0" noProof="0" dirty="0">
              <a:ln>
                <a:noFill/>
              </a:ln>
              <a:solidFill>
                <a:srgbClr val="FF0000"/>
              </a:solidFill>
              <a:effectLst/>
              <a:uLnTx/>
              <a:uFillTx/>
              <a:latin typeface="等线"/>
              <a:ea typeface="等线" panose="02010600030101010101" pitchFamily="2" charset="-122"/>
              <a:cs typeface="+mn-cs"/>
            </a:endParaRPr>
          </a:p>
        </p:txBody>
      </p:sp>
      <p:sp>
        <p:nvSpPr>
          <p:cNvPr id="101" name="矩形 100">
            <a:extLst>
              <a:ext uri="{FF2B5EF4-FFF2-40B4-BE49-F238E27FC236}">
                <a16:creationId xmlns:a16="http://schemas.microsoft.com/office/drawing/2014/main" id="{F3E114C9-3D0D-4553-A09A-1FF23BDC137A}"/>
              </a:ext>
            </a:extLst>
          </p:cNvPr>
          <p:cNvSpPr/>
          <p:nvPr/>
        </p:nvSpPr>
        <p:spPr>
          <a:xfrm>
            <a:off x="5313721" y="4159716"/>
            <a:ext cx="292266" cy="86627"/>
          </a:xfrm>
          <a:prstGeom prst="rect">
            <a:avLst/>
          </a:prstGeom>
        </p:spPr>
        <p:txBody>
          <a:bodyPr wrap="square" lIns="0" tIns="0" rIns="0" bIns="0">
            <a:spAutoFit/>
          </a:bodyPr>
          <a:lstStyle/>
          <a:p>
            <a:pPr defTabSz="323657">
              <a:tabLst>
                <a:tab pos="427722" algn="ctr"/>
              </a:tabLst>
            </a:pPr>
            <a:r>
              <a:rPr lang="en-US" altLang="zh-CN" sz="563" b="1" dirty="0" err="1">
                <a:solidFill>
                  <a:srgbClr val="FF0000"/>
                </a:solidFill>
                <a:latin typeface="微软雅黑" panose="020B0503020204020204" pitchFamily="34" charset="-122"/>
                <a:ea typeface="微软雅黑" panose="020B0503020204020204" pitchFamily="34" charset="-122"/>
                <a:cs typeface="+mn-ea"/>
                <a:sym typeface="+mn-lt"/>
              </a:rPr>
              <a:t>eigen</a:t>
            </a:r>
            <a:endParaRPr lang="en-US" altLang="zh-CN" sz="563"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102" name="矩形 101">
            <a:extLst>
              <a:ext uri="{FF2B5EF4-FFF2-40B4-BE49-F238E27FC236}">
                <a16:creationId xmlns:a16="http://schemas.microsoft.com/office/drawing/2014/main" id="{8537D445-0FCB-4EB5-B712-368043BE9B17}"/>
              </a:ext>
            </a:extLst>
          </p:cNvPr>
          <p:cNvSpPr/>
          <p:nvPr/>
        </p:nvSpPr>
        <p:spPr>
          <a:xfrm>
            <a:off x="3879298" y="4592113"/>
            <a:ext cx="1738769" cy="138499"/>
          </a:xfrm>
          <a:prstGeom prst="rect">
            <a:avLst/>
          </a:prstGeom>
        </p:spPr>
        <p:txBody>
          <a:bodyPr wrap="square" lIns="0" tIns="0" rIns="0" bIns="0">
            <a:spAutoFit/>
          </a:bodyPr>
          <a:lstStyle/>
          <a:p>
            <a:pPr defTabSz="323657">
              <a:tabLst>
                <a:tab pos="427722" algn="ctr"/>
              </a:tabLst>
            </a:pPr>
            <a:r>
              <a:rPr lang="en-US" altLang="zh-CN" sz="900" b="1" dirty="0">
                <a:solidFill>
                  <a:srgbClr val="FF0000"/>
                </a:solidFill>
                <a:latin typeface="微软雅黑" panose="020B0503020204020204" pitchFamily="34" charset="-122"/>
                <a:ea typeface="微软雅黑" panose="020B0503020204020204" pitchFamily="34" charset="-122"/>
                <a:cs typeface="+mn-ea"/>
                <a:sym typeface="+mn-lt"/>
              </a:rPr>
              <a:t>AI-profiling</a:t>
            </a:r>
            <a:r>
              <a:rPr lang="zh-CN" altLang="en-US" sz="900" b="1" dirty="0">
                <a:solidFill>
                  <a:srgbClr val="FF0000"/>
                </a:solidFill>
                <a:latin typeface="微软雅黑" panose="020B0503020204020204" pitchFamily="34" charset="-122"/>
                <a:ea typeface="微软雅黑" panose="020B0503020204020204" pitchFamily="34" charset="-122"/>
                <a:cs typeface="+mn-ea"/>
                <a:sym typeface="+mn-lt"/>
              </a:rPr>
              <a:t>（ </a:t>
            </a:r>
            <a:r>
              <a:rPr lang="en-US" altLang="zh-CN" sz="900" b="1" dirty="0">
                <a:solidFill>
                  <a:srgbClr val="FF0000"/>
                </a:solidFill>
                <a:latin typeface="微软雅黑" panose="020B0503020204020204" pitchFamily="34" charset="-122"/>
                <a:ea typeface="微软雅黑" panose="020B0503020204020204" pitchFamily="34" charset="-122"/>
                <a:cs typeface="+mn-ea"/>
                <a:sym typeface="+mn-lt"/>
              </a:rPr>
              <a:t>AI</a:t>
            </a:r>
            <a:r>
              <a:rPr lang="zh-CN" altLang="en-US" sz="900" b="1" dirty="0">
                <a:solidFill>
                  <a:srgbClr val="FF0000"/>
                </a:solidFill>
                <a:latin typeface="微软雅黑" panose="020B0503020204020204" pitchFamily="34" charset="-122"/>
                <a:ea typeface="微软雅黑" panose="020B0503020204020204" pitchFamily="34" charset="-122"/>
                <a:cs typeface="+mn-ea"/>
                <a:sym typeface="+mn-lt"/>
              </a:rPr>
              <a:t>最优</a:t>
            </a:r>
            <a:r>
              <a:rPr lang="en-US" altLang="zh-CN" sz="900" b="1" dirty="0">
                <a:solidFill>
                  <a:srgbClr val="FF0000"/>
                </a:solidFill>
                <a:latin typeface="微软雅黑" panose="020B0503020204020204" pitchFamily="34" charset="-122"/>
                <a:ea typeface="微软雅黑" panose="020B0503020204020204" pitchFamily="34" charset="-122"/>
                <a:cs typeface="+mn-ea"/>
                <a:sym typeface="+mn-lt"/>
              </a:rPr>
              <a:t>OS</a:t>
            </a:r>
            <a:r>
              <a:rPr lang="zh-CN" altLang="en-US" sz="900" b="1" dirty="0">
                <a:solidFill>
                  <a:srgbClr val="FF0000"/>
                </a:solidFill>
                <a:latin typeface="微软雅黑" panose="020B0503020204020204" pitchFamily="34" charset="-122"/>
                <a:ea typeface="微软雅黑" panose="020B0503020204020204" pitchFamily="34" charset="-122"/>
                <a:cs typeface="+mn-ea"/>
                <a:sym typeface="+mn-lt"/>
              </a:rPr>
              <a:t>参数集</a:t>
            </a:r>
            <a:r>
              <a:rPr lang="zh-CN" altLang="en-US" sz="900" dirty="0">
                <a:solidFill>
                  <a:srgbClr val="FF0000"/>
                </a:solidFill>
                <a:latin typeface="微软雅黑" panose="020B0503020204020204" pitchFamily="34" charset="-122"/>
                <a:ea typeface="微软雅黑" panose="020B0503020204020204" pitchFamily="34" charset="-122"/>
                <a:cs typeface="+mn-ea"/>
                <a:sym typeface="+mn-lt"/>
              </a:rPr>
              <a:t>）</a:t>
            </a:r>
          </a:p>
        </p:txBody>
      </p:sp>
      <p:sp>
        <p:nvSpPr>
          <p:cNvPr id="103" name="矩形 102">
            <a:extLst>
              <a:ext uri="{FF2B5EF4-FFF2-40B4-BE49-F238E27FC236}">
                <a16:creationId xmlns:a16="http://schemas.microsoft.com/office/drawing/2014/main" id="{12B128D8-9635-4EAD-990A-FD267A4A0DC9}"/>
              </a:ext>
            </a:extLst>
          </p:cNvPr>
          <p:cNvSpPr/>
          <p:nvPr/>
        </p:nvSpPr>
        <p:spPr>
          <a:xfrm>
            <a:off x="2663003" y="2908283"/>
            <a:ext cx="3169757" cy="543582"/>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4" name="矩形 103">
            <a:extLst>
              <a:ext uri="{FF2B5EF4-FFF2-40B4-BE49-F238E27FC236}">
                <a16:creationId xmlns:a16="http://schemas.microsoft.com/office/drawing/2014/main" id="{E1729CEA-F93C-45EC-B833-EEBBC80FD57E}"/>
              </a:ext>
            </a:extLst>
          </p:cNvPr>
          <p:cNvSpPr/>
          <p:nvPr/>
        </p:nvSpPr>
        <p:spPr>
          <a:xfrm>
            <a:off x="3886936" y="2995806"/>
            <a:ext cx="1738770" cy="368536"/>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05" name="矩形 104">
            <a:extLst>
              <a:ext uri="{FF2B5EF4-FFF2-40B4-BE49-F238E27FC236}">
                <a16:creationId xmlns:a16="http://schemas.microsoft.com/office/drawing/2014/main" id="{BE313018-4F1B-47C6-B914-8718E093602F}"/>
              </a:ext>
            </a:extLst>
          </p:cNvPr>
          <p:cNvSpPr/>
          <p:nvPr/>
        </p:nvSpPr>
        <p:spPr>
          <a:xfrm>
            <a:off x="4063845" y="3103130"/>
            <a:ext cx="1515631" cy="153888"/>
          </a:xfrm>
          <a:prstGeom prst="rect">
            <a:avLst/>
          </a:prstGeom>
        </p:spPr>
        <p:txBody>
          <a:bodyPr wrap="square" lIns="0" tIns="0" rIns="0" bIns="0">
            <a:spAutoFit/>
          </a:bodyPr>
          <a:lstStyle/>
          <a:p>
            <a:pPr defTabSz="323657">
              <a:tabLst>
                <a:tab pos="427722" algn="ctr"/>
              </a:tabLst>
            </a:pPr>
            <a:r>
              <a:rPr lang="en-US" altLang="zh-CN" sz="1000" b="1" dirty="0">
                <a:solidFill>
                  <a:srgbClr val="FF0000"/>
                </a:solidFill>
                <a:latin typeface="微软雅黑" panose="020B0503020204020204" pitchFamily="34" charset="-122"/>
                <a:ea typeface="微软雅黑" panose="020B0503020204020204" pitchFamily="34" charset="-122"/>
                <a:cs typeface="+mn-ea"/>
                <a:sym typeface="+mn-lt"/>
              </a:rPr>
              <a:t>AI Space</a:t>
            </a:r>
            <a:r>
              <a:rPr lang="zh-CN" altLang="en-US" sz="1000" b="1" dirty="0">
                <a:solidFill>
                  <a:srgbClr val="FF0000"/>
                </a:solidFill>
                <a:latin typeface="微软雅黑" panose="020B0503020204020204" pitchFamily="34" charset="-122"/>
                <a:ea typeface="微软雅黑" panose="020B0503020204020204" pitchFamily="34" charset="-122"/>
                <a:cs typeface="+mn-ea"/>
                <a:sym typeface="+mn-lt"/>
              </a:rPr>
              <a:t>大模型加速引擎</a:t>
            </a:r>
            <a:endParaRPr lang="en-US" altLang="zh-CN" sz="1000"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106" name="矩形 105">
            <a:extLst>
              <a:ext uri="{FF2B5EF4-FFF2-40B4-BE49-F238E27FC236}">
                <a16:creationId xmlns:a16="http://schemas.microsoft.com/office/drawing/2014/main" id="{9443C896-DD05-4AEC-99B0-322B115A1C93}"/>
              </a:ext>
            </a:extLst>
          </p:cNvPr>
          <p:cNvSpPr/>
          <p:nvPr/>
        </p:nvSpPr>
        <p:spPr>
          <a:xfrm>
            <a:off x="2860640" y="3104348"/>
            <a:ext cx="845808" cy="151452"/>
          </a:xfrm>
          <a:prstGeom prst="rect">
            <a:avLst/>
          </a:prstGeom>
          <a:noFill/>
        </p:spPr>
        <p:txBody>
          <a:bodyPr wrap="square" lIns="0" tIns="0" rIns="0" bIns="0">
            <a:spAutoFit/>
          </a:bodyPr>
          <a:lstStyle/>
          <a:p>
            <a:pPr defTabSz="323657">
              <a:tabLst>
                <a:tab pos="427722" algn="ctr"/>
              </a:tabLst>
            </a:pP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使能平台</a:t>
            </a:r>
          </a:p>
        </p:txBody>
      </p:sp>
      <p:sp>
        <p:nvSpPr>
          <p:cNvPr id="107" name="矩形 106">
            <a:extLst>
              <a:ext uri="{FF2B5EF4-FFF2-40B4-BE49-F238E27FC236}">
                <a16:creationId xmlns:a16="http://schemas.microsoft.com/office/drawing/2014/main" id="{4800E18F-3F06-4CD7-8F51-EEBDBD26463A}"/>
              </a:ext>
            </a:extLst>
          </p:cNvPr>
          <p:cNvSpPr/>
          <p:nvPr/>
        </p:nvSpPr>
        <p:spPr>
          <a:xfrm>
            <a:off x="2663003" y="1454981"/>
            <a:ext cx="3169757" cy="621171"/>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8" name="矩形 107">
            <a:extLst>
              <a:ext uri="{FF2B5EF4-FFF2-40B4-BE49-F238E27FC236}">
                <a16:creationId xmlns:a16="http://schemas.microsoft.com/office/drawing/2014/main" id="{C15F2627-78FE-4FF1-9518-8A3405E2E8BA}"/>
              </a:ext>
            </a:extLst>
          </p:cNvPr>
          <p:cNvSpPr/>
          <p:nvPr/>
        </p:nvSpPr>
        <p:spPr>
          <a:xfrm>
            <a:off x="2778739" y="1689840"/>
            <a:ext cx="1009610" cy="151452"/>
          </a:xfrm>
          <a:prstGeom prst="rect">
            <a:avLst/>
          </a:prstGeom>
          <a:noFill/>
        </p:spPr>
        <p:txBody>
          <a:bodyPr wrap="square" lIns="0" tIns="0" rIns="0" bIns="0">
            <a:spAutoFit/>
          </a:bodyPr>
          <a:lstStyle/>
          <a:p>
            <a:pPr defTabSz="323657">
              <a:tabLst>
                <a:tab pos="427722" algn="ctr"/>
              </a:tabLst>
            </a:pP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模型</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应用生态</a:t>
            </a:r>
          </a:p>
        </p:txBody>
      </p:sp>
      <p:sp>
        <p:nvSpPr>
          <p:cNvPr id="109" name="矩形 108">
            <a:extLst>
              <a:ext uri="{FF2B5EF4-FFF2-40B4-BE49-F238E27FC236}">
                <a16:creationId xmlns:a16="http://schemas.microsoft.com/office/drawing/2014/main" id="{EC711C94-C09B-4FAF-A5F5-02314DA44AA2}"/>
              </a:ext>
            </a:extLst>
          </p:cNvPr>
          <p:cNvSpPr/>
          <p:nvPr/>
        </p:nvSpPr>
        <p:spPr>
          <a:xfrm>
            <a:off x="3809535" y="1582582"/>
            <a:ext cx="545052" cy="36596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0" name="矩形 109">
            <a:extLst>
              <a:ext uri="{FF2B5EF4-FFF2-40B4-BE49-F238E27FC236}">
                <a16:creationId xmlns:a16="http://schemas.microsoft.com/office/drawing/2014/main" id="{623E4459-B143-4889-8B5C-1D8E851FD5BD}"/>
              </a:ext>
            </a:extLst>
          </p:cNvPr>
          <p:cNvSpPr/>
          <p:nvPr/>
        </p:nvSpPr>
        <p:spPr>
          <a:xfrm>
            <a:off x="3877778" y="1722253"/>
            <a:ext cx="408567"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MindX</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11" name="矩形 110">
            <a:extLst>
              <a:ext uri="{FF2B5EF4-FFF2-40B4-BE49-F238E27FC236}">
                <a16:creationId xmlns:a16="http://schemas.microsoft.com/office/drawing/2014/main" id="{E394B2BE-2AC9-4118-AEE1-1035DFB6EEA3}"/>
              </a:ext>
            </a:extLst>
          </p:cNvPr>
          <p:cNvSpPr/>
          <p:nvPr/>
        </p:nvSpPr>
        <p:spPr>
          <a:xfrm>
            <a:off x="4442342" y="1582582"/>
            <a:ext cx="545052" cy="36596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2" name="矩形 111">
            <a:extLst>
              <a:ext uri="{FF2B5EF4-FFF2-40B4-BE49-F238E27FC236}">
                <a16:creationId xmlns:a16="http://schemas.microsoft.com/office/drawing/2014/main" id="{56C2EAD9-57DB-4A08-AB25-50CFD0AA4E6C}"/>
              </a:ext>
            </a:extLst>
          </p:cNvPr>
          <p:cNvSpPr/>
          <p:nvPr/>
        </p:nvSpPr>
        <p:spPr>
          <a:xfrm>
            <a:off x="4510585" y="1722253"/>
            <a:ext cx="408567"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ModelArts</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13" name="矩形 112">
            <a:extLst>
              <a:ext uri="{FF2B5EF4-FFF2-40B4-BE49-F238E27FC236}">
                <a16:creationId xmlns:a16="http://schemas.microsoft.com/office/drawing/2014/main" id="{808F33F2-4945-4D20-BA20-9CDDD55BA582}"/>
              </a:ext>
            </a:extLst>
          </p:cNvPr>
          <p:cNvSpPr/>
          <p:nvPr/>
        </p:nvSpPr>
        <p:spPr>
          <a:xfrm>
            <a:off x="5075148" y="1582582"/>
            <a:ext cx="545052" cy="36596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等线"/>
              <a:ea typeface="等线" panose="02010600030101010101" pitchFamily="2" charset="-122"/>
              <a:cs typeface="+mn-cs"/>
            </a:endParaRPr>
          </a:p>
        </p:txBody>
      </p:sp>
      <p:sp>
        <p:nvSpPr>
          <p:cNvPr id="114" name="矩形 113">
            <a:extLst>
              <a:ext uri="{FF2B5EF4-FFF2-40B4-BE49-F238E27FC236}">
                <a16:creationId xmlns:a16="http://schemas.microsoft.com/office/drawing/2014/main" id="{8BA4A111-3CCB-4E63-AB27-9CCDE9E74197}"/>
              </a:ext>
            </a:extLst>
          </p:cNvPr>
          <p:cNvSpPr/>
          <p:nvPr/>
        </p:nvSpPr>
        <p:spPr>
          <a:xfrm>
            <a:off x="5143391" y="1722253"/>
            <a:ext cx="408567" cy="86627"/>
          </a:xfrm>
          <a:prstGeom prst="rect">
            <a:avLst/>
          </a:prstGeom>
        </p:spPr>
        <p:txBody>
          <a:bodyPr wrap="square" lIns="0" tIns="0" rIns="0" bIns="0">
            <a:spAutoFit/>
          </a:bodyPr>
          <a:lstStyle/>
          <a:p>
            <a:pPr defTabSz="323657">
              <a:tabLst>
                <a:tab pos="427722" algn="ctr"/>
              </a:tabLst>
            </a:pPr>
            <a:r>
              <a:rPr lang="en-US" altLang="zh-CN" sz="563" dirty="0" err="1">
                <a:solidFill>
                  <a:prstClr val="black"/>
                </a:solidFill>
                <a:latin typeface="微软雅黑" panose="020B0503020204020204" pitchFamily="34" charset="-122"/>
                <a:ea typeface="微软雅黑" panose="020B0503020204020204" pitchFamily="34" charset="-122"/>
                <a:cs typeface="+mn-ea"/>
                <a:sym typeface="+mn-lt"/>
              </a:rPr>
              <a:t>MindStudio</a:t>
            </a:r>
            <a:endParaRPr lang="en-US" altLang="zh-CN" sz="563"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15" name="矩形 114">
            <a:extLst>
              <a:ext uri="{FF2B5EF4-FFF2-40B4-BE49-F238E27FC236}">
                <a16:creationId xmlns:a16="http://schemas.microsoft.com/office/drawing/2014/main" id="{AF74873C-C428-41DC-9A56-9FCB9328DC68}"/>
              </a:ext>
            </a:extLst>
          </p:cNvPr>
          <p:cNvSpPr/>
          <p:nvPr/>
        </p:nvSpPr>
        <p:spPr>
          <a:xfrm>
            <a:off x="5648685" y="1711481"/>
            <a:ext cx="110189" cy="108171"/>
          </a:xfrm>
          <a:prstGeom prst="rect">
            <a:avLst/>
          </a:prstGeom>
        </p:spPr>
        <p:txBody>
          <a:bodyPr wrap="square" lIns="0" tIns="0" rIns="0" bIns="0">
            <a:spAutoFit/>
          </a:bodyPr>
          <a:lstStyle/>
          <a:p>
            <a:pPr defTabSz="323657">
              <a:tabLst>
                <a:tab pos="427722" algn="ctr"/>
              </a:tabLst>
            </a:pPr>
            <a:r>
              <a:rPr lang="en-US" altLang="zh-CN" sz="703" dirty="0">
                <a:solidFill>
                  <a:prstClr val="black"/>
                </a:solidFill>
                <a:latin typeface="微软雅黑" panose="020B0503020204020204" pitchFamily="34" charset="-122"/>
                <a:ea typeface="微软雅黑" panose="020B0503020204020204" pitchFamily="34" charset="-122"/>
                <a:cs typeface="+mn-ea"/>
                <a:sym typeface="+mn-lt"/>
              </a:rPr>
              <a:t>…</a:t>
            </a:r>
          </a:p>
        </p:txBody>
      </p:sp>
      <p:sp>
        <p:nvSpPr>
          <p:cNvPr id="116" name="矩形 115">
            <a:extLst>
              <a:ext uri="{FF2B5EF4-FFF2-40B4-BE49-F238E27FC236}">
                <a16:creationId xmlns:a16="http://schemas.microsoft.com/office/drawing/2014/main" id="{50288311-DE40-4E64-9FA1-3695DD262AAB}"/>
              </a:ext>
            </a:extLst>
          </p:cNvPr>
          <p:cNvSpPr/>
          <p:nvPr/>
        </p:nvSpPr>
        <p:spPr>
          <a:xfrm>
            <a:off x="9048239" y="1665767"/>
            <a:ext cx="2561616" cy="1920871"/>
          </a:xfrm>
          <a:prstGeom prst="rect">
            <a:avLst/>
          </a:prstGeom>
          <a:noFill/>
          <a:ln w="12700" cap="flat" cmpd="sng" algn="ctr">
            <a:solidFill>
              <a:srgbClr val="DAE3F3"/>
            </a:solidFill>
            <a:prstDash val="solid"/>
            <a:miter lim="800000"/>
          </a:ln>
          <a:effectLst/>
        </p:spPr>
        <p:txBody>
          <a:bodyPr rtlCol="0" anchor="ctr"/>
          <a:lstStyle/>
          <a:p>
            <a:pPr algn="ctr" defTabSz="914478"/>
            <a:endParaRPr lang="zh-CN" altLang="en-US" kern="0" dirty="0">
              <a:solidFill>
                <a:prstClr val="white"/>
              </a:solidFill>
              <a:latin typeface="微软雅黑" panose="020B0503020204020204" pitchFamily="34" charset="-122"/>
              <a:ea typeface="微软雅黑" panose="020B0503020204020204" pitchFamily="34" charset="-122"/>
              <a:sym typeface="+mn-lt"/>
            </a:endParaRPr>
          </a:p>
        </p:txBody>
      </p:sp>
      <p:sp>
        <p:nvSpPr>
          <p:cNvPr id="117" name="矩形 116">
            <a:extLst>
              <a:ext uri="{FF2B5EF4-FFF2-40B4-BE49-F238E27FC236}">
                <a16:creationId xmlns:a16="http://schemas.microsoft.com/office/drawing/2014/main" id="{1D956996-D60F-47CA-A63C-8A508331DFC2}"/>
              </a:ext>
            </a:extLst>
          </p:cNvPr>
          <p:cNvSpPr/>
          <p:nvPr/>
        </p:nvSpPr>
        <p:spPr>
          <a:xfrm>
            <a:off x="9148529" y="1894356"/>
            <a:ext cx="1885402" cy="1433854"/>
          </a:xfrm>
          <a:prstGeom prst="rect">
            <a:avLst/>
          </a:prstGeom>
        </p:spPr>
        <p:txBody>
          <a:bodyPr wrap="square" lIns="0" tIns="0" rIns="0" bIns="0">
            <a:spAutoFit/>
          </a:bodyPr>
          <a:lstStyle/>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异构加速领域</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协同创新</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算力底座</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en-US" altLang="zh-CN" sz="1600"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使能</a:t>
            </a:r>
          </a:p>
        </p:txBody>
      </p:sp>
      <p:sp>
        <p:nvSpPr>
          <p:cNvPr id="118" name="矩形 117">
            <a:extLst>
              <a:ext uri="{FF2B5EF4-FFF2-40B4-BE49-F238E27FC236}">
                <a16:creationId xmlns:a16="http://schemas.microsoft.com/office/drawing/2014/main" id="{008407C6-38F1-47BE-B0E2-78E779DB76A7}"/>
              </a:ext>
            </a:extLst>
          </p:cNvPr>
          <p:cNvSpPr/>
          <p:nvPr/>
        </p:nvSpPr>
        <p:spPr>
          <a:xfrm>
            <a:off x="9180109" y="4144035"/>
            <a:ext cx="2380500" cy="1433854"/>
          </a:xfrm>
          <a:prstGeom prst="rect">
            <a:avLst/>
          </a:prstGeom>
        </p:spPr>
        <p:txBody>
          <a:bodyPr wrap="square" lIns="0" tIns="0" rIns="0" bIns="0">
            <a:spAutoFit/>
          </a:bodyPr>
          <a:lstStyle/>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大模型应用生成套件</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大模型故障感知套件</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模型</a:t>
            </a:r>
            <a:r>
              <a:rPr lang="en-US" altLang="zh-CN" sz="1600" b="1" dirty="0">
                <a:solidFill>
                  <a:prstClr val="black"/>
                </a:solidFill>
                <a:latin typeface="微软雅黑" panose="020B0503020204020204" pitchFamily="34" charset="-122"/>
                <a:ea typeface="微软雅黑" panose="020B0503020204020204" pitchFamily="34" charset="-122"/>
                <a:cs typeface="+mn-ea"/>
                <a:sym typeface="+mn-lt"/>
              </a:rPr>
              <a:t>/</a:t>
            </a: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算子使能加速库</a:t>
            </a:r>
            <a:endParaRPr lang="en-US" altLang="zh-CN" sz="1600" b="1" dirty="0">
              <a:solidFill>
                <a:prstClr val="black"/>
              </a:solidFill>
              <a:latin typeface="微软雅黑" panose="020B0503020204020204" pitchFamily="34" charset="-122"/>
              <a:ea typeface="微软雅黑" panose="020B0503020204020204" pitchFamily="34" charset="-122"/>
              <a:cs typeface="+mn-ea"/>
              <a:sym typeface="+mn-lt"/>
            </a:endParaRPr>
          </a:p>
          <a:p>
            <a:pPr marL="285750" indent="-285750">
              <a:lnSpc>
                <a:spcPct val="150000"/>
              </a:lnSpc>
              <a:buFont typeface="Arial" panose="020B0604020202020204" pitchFamily="34" charset="0"/>
              <a:buChar char="•"/>
            </a:pPr>
            <a:r>
              <a:rPr lang="zh-CN" altLang="en-US" sz="1600" b="1" dirty="0">
                <a:solidFill>
                  <a:prstClr val="black"/>
                </a:solidFill>
                <a:latin typeface="微软雅黑" panose="020B0503020204020204" pitchFamily="34" charset="-122"/>
                <a:ea typeface="微软雅黑" panose="020B0503020204020204" pitchFamily="34" charset="-122"/>
                <a:cs typeface="+mn-ea"/>
                <a:sym typeface="+mn-lt"/>
              </a:rPr>
              <a:t>集群部署工具</a:t>
            </a:r>
          </a:p>
        </p:txBody>
      </p:sp>
      <p:sp>
        <p:nvSpPr>
          <p:cNvPr id="119" name="矩形 118">
            <a:extLst>
              <a:ext uri="{FF2B5EF4-FFF2-40B4-BE49-F238E27FC236}">
                <a16:creationId xmlns:a16="http://schemas.microsoft.com/office/drawing/2014/main" id="{70A703AD-DCE2-48E6-88AB-C5063811AC49}"/>
              </a:ext>
            </a:extLst>
          </p:cNvPr>
          <p:cNvSpPr/>
          <p:nvPr/>
        </p:nvSpPr>
        <p:spPr>
          <a:xfrm>
            <a:off x="5939236" y="4723725"/>
            <a:ext cx="2796288" cy="1518750"/>
          </a:xfrm>
          <a:prstGeom prst="rect">
            <a:avLst/>
          </a:prstGeom>
          <a:solidFill>
            <a:srgbClr val="D0D7FF">
              <a:alpha val="0"/>
            </a:srgbClr>
          </a:solidFill>
          <a:ln w="12700" cap="rnd">
            <a:solidFill>
              <a:sysClr val="window" lastClr="FFFFFF">
                <a:lumMod val="75000"/>
                <a:alpha val="60000"/>
              </a:sysClr>
            </a:solidFill>
            <a:prstDash val="sysDash"/>
            <a:round/>
          </a:ln>
        </p:spPr>
        <p:txBody>
          <a:bodyPr lIns="20473" tIns="20473" rIns="20473" bIns="20473" anchor="ctr"/>
          <a:lstStyle/>
          <a:p>
            <a:pPr marL="0" marR="0" lvl="0" indent="0" defTabSz="347041" eaLnBrk="1" fontAlgn="auto" latinLnBrk="0" hangingPunct="1">
              <a:lnSpc>
                <a:spcPct val="100000"/>
              </a:lnSpc>
              <a:spcBef>
                <a:spcPts val="0"/>
              </a:spcBef>
              <a:spcAft>
                <a:spcPts val="0"/>
              </a:spcAft>
              <a:buClrTx/>
              <a:buSzTx/>
              <a:buFontTx/>
              <a:buNone/>
              <a:tabLst/>
              <a:defRPr/>
            </a:pPr>
            <a:endParaRPr kumimoji="0" lang="zh-CN" altLang="en-US" sz="422"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20" name="矩形 119">
            <a:extLst>
              <a:ext uri="{FF2B5EF4-FFF2-40B4-BE49-F238E27FC236}">
                <a16:creationId xmlns:a16="http://schemas.microsoft.com/office/drawing/2014/main" id="{0C6E60B6-C27F-4F88-A99A-0A770ED10D0D}"/>
              </a:ext>
            </a:extLst>
          </p:cNvPr>
          <p:cNvSpPr/>
          <p:nvPr/>
        </p:nvSpPr>
        <p:spPr>
          <a:xfrm>
            <a:off x="6598448" y="4898188"/>
            <a:ext cx="1474134" cy="153034"/>
          </a:xfrm>
          <a:prstGeom prst="rect">
            <a:avLst/>
          </a:prstGeom>
        </p:spPr>
        <p:txBody>
          <a:bodyPr wrap="square" lIns="0" tIns="0" rIns="0" bIns="0">
            <a:spAutoFit/>
          </a:bodyPr>
          <a:lstStyle/>
          <a:p>
            <a:pPr defTabSz="323657">
              <a:tabLst>
                <a:tab pos="427722" algn="ctr"/>
              </a:tabLst>
            </a:pP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越用越好 </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 Profiling</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调优 </a:t>
            </a:r>
            <a:endParaRPr lang="en-US" altLang="zh-CN" sz="984" b="1"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21" name="矩形 120">
            <a:extLst>
              <a:ext uri="{FF2B5EF4-FFF2-40B4-BE49-F238E27FC236}">
                <a16:creationId xmlns:a16="http://schemas.microsoft.com/office/drawing/2014/main" id="{F7A33496-EEB4-4DE8-A9BF-C390B7794455}"/>
              </a:ext>
            </a:extLst>
          </p:cNvPr>
          <p:cNvSpPr/>
          <p:nvPr/>
        </p:nvSpPr>
        <p:spPr>
          <a:xfrm>
            <a:off x="6038047" y="5205945"/>
            <a:ext cx="800745"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OS+GPU/NPU</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协同优化</a:t>
            </a:r>
          </a:p>
        </p:txBody>
      </p:sp>
      <p:sp>
        <p:nvSpPr>
          <p:cNvPr id="122" name="矩形 121">
            <a:extLst>
              <a:ext uri="{FF2B5EF4-FFF2-40B4-BE49-F238E27FC236}">
                <a16:creationId xmlns:a16="http://schemas.microsoft.com/office/drawing/2014/main" id="{18639A99-5379-4C9E-B449-9DA72A95F79B}"/>
              </a:ext>
            </a:extLst>
          </p:cNvPr>
          <p:cNvSpPr/>
          <p:nvPr/>
        </p:nvSpPr>
        <p:spPr>
          <a:xfrm>
            <a:off x="6937007" y="5205945"/>
            <a:ext cx="800745"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基于</a:t>
            </a:r>
            <a:r>
              <a:rPr kumimoji="0" lang="en-US" altLang="zh-CN"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eBPF</a:t>
            </a: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的</a:t>
            </a:r>
            <a:r>
              <a:rPr kumimoji="0" lang="en-US" altLang="zh-CN"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Traceable AI</a:t>
            </a: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算</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力瓶颈观测工具</a:t>
            </a:r>
          </a:p>
        </p:txBody>
      </p:sp>
      <p:sp>
        <p:nvSpPr>
          <p:cNvPr id="123" name="矩形 122">
            <a:extLst>
              <a:ext uri="{FF2B5EF4-FFF2-40B4-BE49-F238E27FC236}">
                <a16:creationId xmlns:a16="http://schemas.microsoft.com/office/drawing/2014/main" id="{E8D89882-9BEC-453F-B12C-140A78040144}"/>
              </a:ext>
            </a:extLst>
          </p:cNvPr>
          <p:cNvSpPr/>
          <p:nvPr/>
        </p:nvSpPr>
        <p:spPr>
          <a:xfrm>
            <a:off x="7835968" y="5205945"/>
            <a:ext cx="800745"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OS profiling</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调优工具，设置</a:t>
            </a: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最优</a:t>
            </a: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场景下的系统参数</a:t>
            </a:r>
          </a:p>
        </p:txBody>
      </p:sp>
      <p:sp>
        <p:nvSpPr>
          <p:cNvPr id="124" name="矩形 123">
            <a:extLst>
              <a:ext uri="{FF2B5EF4-FFF2-40B4-BE49-F238E27FC236}">
                <a16:creationId xmlns:a16="http://schemas.microsoft.com/office/drawing/2014/main" id="{A2354396-88B8-42C9-8EB7-AD19B1C1D599}"/>
              </a:ext>
            </a:extLst>
          </p:cNvPr>
          <p:cNvSpPr/>
          <p:nvPr/>
        </p:nvSpPr>
        <p:spPr>
          <a:xfrm>
            <a:off x="5939236" y="3087111"/>
            <a:ext cx="2796288" cy="1518750"/>
          </a:xfrm>
          <a:prstGeom prst="rect">
            <a:avLst/>
          </a:prstGeom>
          <a:solidFill>
            <a:srgbClr val="D0D7FF">
              <a:alpha val="0"/>
            </a:srgbClr>
          </a:solidFill>
          <a:ln w="12700" cap="rnd">
            <a:solidFill>
              <a:sysClr val="window" lastClr="FFFFFF">
                <a:lumMod val="75000"/>
                <a:alpha val="60000"/>
              </a:sysClr>
            </a:solidFill>
            <a:prstDash val="sysDash"/>
            <a:round/>
          </a:ln>
        </p:spPr>
        <p:txBody>
          <a:bodyPr lIns="20473" tIns="20473" rIns="20473" bIns="20473" anchor="ctr"/>
          <a:lstStyle/>
          <a:p>
            <a:pPr marL="0" marR="0" lvl="0" indent="0" defTabSz="347041" eaLnBrk="1" fontAlgn="auto" latinLnBrk="0" hangingPunct="1">
              <a:lnSpc>
                <a:spcPct val="100000"/>
              </a:lnSpc>
              <a:spcBef>
                <a:spcPts val="0"/>
              </a:spcBef>
              <a:spcAft>
                <a:spcPts val="0"/>
              </a:spcAft>
              <a:buClrTx/>
              <a:buSzTx/>
              <a:buFontTx/>
              <a:buNone/>
              <a:tabLst/>
              <a:defRPr/>
            </a:pPr>
            <a:endParaRPr kumimoji="0" lang="zh-CN" altLang="en-US" sz="422"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25" name="矩形 124">
            <a:extLst>
              <a:ext uri="{FF2B5EF4-FFF2-40B4-BE49-F238E27FC236}">
                <a16:creationId xmlns:a16="http://schemas.microsoft.com/office/drawing/2014/main" id="{9AAFF77F-E5B7-42CA-95FF-D79B9EEF2936}"/>
              </a:ext>
            </a:extLst>
          </p:cNvPr>
          <p:cNvSpPr/>
          <p:nvPr/>
        </p:nvSpPr>
        <p:spPr>
          <a:xfrm>
            <a:off x="6523425" y="3288616"/>
            <a:ext cx="1549157" cy="151452"/>
          </a:xfrm>
          <a:prstGeom prst="rect">
            <a:avLst/>
          </a:prstGeom>
          <a:noFill/>
        </p:spPr>
        <p:txBody>
          <a:bodyPr wrap="square" lIns="0" tIns="0" rIns="0" bIns="0">
            <a:spAutoFit/>
          </a:bodyPr>
          <a:lstStyle/>
          <a:p>
            <a:pPr defTabSz="323657">
              <a:tabLst>
                <a:tab pos="427722" algn="ctr"/>
              </a:tabLst>
            </a:pP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开箱即</a:t>
            </a:r>
            <a:r>
              <a:rPr lang="zh-CN" altLang="en-US" sz="984" b="1">
                <a:solidFill>
                  <a:prstClr val="black"/>
                </a:solidFill>
                <a:latin typeface="微软雅黑" panose="020B0503020204020204" pitchFamily="34" charset="-122"/>
                <a:ea typeface="微软雅黑" panose="020B0503020204020204" pitchFamily="34" charset="-122"/>
                <a:cs typeface="+mn-ea"/>
                <a:sym typeface="+mn-lt"/>
              </a:rPr>
              <a:t>用 </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 OS</a:t>
            </a:r>
            <a:r>
              <a:rPr lang="zh-CN" altLang="en-US" sz="984" b="1">
                <a:solidFill>
                  <a:prstClr val="black"/>
                </a:solidFill>
                <a:latin typeface="微软雅黑" panose="020B0503020204020204" pitchFamily="34" charset="-122"/>
                <a:ea typeface="微软雅黑" panose="020B0503020204020204" pitchFamily="34" charset="-122"/>
                <a:cs typeface="+mn-ea"/>
                <a:sym typeface="+mn-lt"/>
              </a:rPr>
              <a:t>容器镜像</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-AI</a:t>
            </a:r>
          </a:p>
        </p:txBody>
      </p:sp>
      <p:sp>
        <p:nvSpPr>
          <p:cNvPr id="126" name="矩形 125">
            <a:extLst>
              <a:ext uri="{FF2B5EF4-FFF2-40B4-BE49-F238E27FC236}">
                <a16:creationId xmlns:a16="http://schemas.microsoft.com/office/drawing/2014/main" id="{0AE5589A-8C7B-4671-9A3D-9D850FE9135C}"/>
              </a:ext>
            </a:extLst>
          </p:cNvPr>
          <p:cNvSpPr/>
          <p:nvPr/>
        </p:nvSpPr>
        <p:spPr>
          <a:xfrm>
            <a:off x="6038047" y="3586638"/>
            <a:ext cx="2598666" cy="380390"/>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提供一</a:t>
            </a: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站式</a:t>
            </a:r>
            <a:r>
              <a:rPr kumimoji="0" lang="en-US" altLang="zh-CN"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容器</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镜像</a:t>
            </a:r>
          </a:p>
        </p:txBody>
      </p:sp>
      <p:sp>
        <p:nvSpPr>
          <p:cNvPr id="127" name="矩形 126">
            <a:extLst>
              <a:ext uri="{FF2B5EF4-FFF2-40B4-BE49-F238E27FC236}">
                <a16:creationId xmlns:a16="http://schemas.microsoft.com/office/drawing/2014/main" id="{72FB4FA7-C5F5-489A-82B4-C1114168FA55}"/>
              </a:ext>
            </a:extLst>
          </p:cNvPr>
          <p:cNvSpPr/>
          <p:nvPr/>
        </p:nvSpPr>
        <p:spPr>
          <a:xfrm>
            <a:off x="6038047" y="4075124"/>
            <a:ext cx="1222445" cy="452725"/>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FusionOS</a:t>
            </a: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 for Training image   (</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含训练</a:t>
            </a: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生态包</a:t>
            </a: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t>
            </a:r>
            <a:endPar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sp>
        <p:nvSpPr>
          <p:cNvPr id="128" name="矩形 127">
            <a:extLst>
              <a:ext uri="{FF2B5EF4-FFF2-40B4-BE49-F238E27FC236}">
                <a16:creationId xmlns:a16="http://schemas.microsoft.com/office/drawing/2014/main" id="{9B66B45B-1D64-43B8-8558-D4B5653FBDA9}"/>
              </a:ext>
            </a:extLst>
          </p:cNvPr>
          <p:cNvSpPr/>
          <p:nvPr/>
        </p:nvSpPr>
        <p:spPr>
          <a:xfrm>
            <a:off x="7414268" y="4075124"/>
            <a:ext cx="1296644" cy="452725"/>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FusionOS</a:t>
            </a: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 for Inference image   (</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含推理</a:t>
            </a:r>
            <a:r>
              <a:rPr kumimoji="0" lang="zh-CN" altLang="en-US" sz="8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生态包</a:t>
            </a: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t>
            </a:r>
            <a:endPar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sp>
        <p:nvSpPr>
          <p:cNvPr id="129" name="矩形 128">
            <a:extLst>
              <a:ext uri="{FF2B5EF4-FFF2-40B4-BE49-F238E27FC236}">
                <a16:creationId xmlns:a16="http://schemas.microsoft.com/office/drawing/2014/main" id="{1C154D58-1AAE-45C2-93C6-674F2D277CA2}"/>
              </a:ext>
            </a:extLst>
          </p:cNvPr>
          <p:cNvSpPr/>
          <p:nvPr/>
        </p:nvSpPr>
        <p:spPr>
          <a:xfrm>
            <a:off x="5939236" y="1450497"/>
            <a:ext cx="2796288" cy="1518750"/>
          </a:xfrm>
          <a:prstGeom prst="rect">
            <a:avLst/>
          </a:prstGeom>
          <a:solidFill>
            <a:srgbClr val="D0D7FF">
              <a:alpha val="0"/>
            </a:srgbClr>
          </a:solidFill>
          <a:ln w="12700" cap="rnd">
            <a:solidFill>
              <a:sysClr val="window" lastClr="FFFFFF">
                <a:lumMod val="75000"/>
                <a:alpha val="60000"/>
              </a:sysClr>
            </a:solidFill>
            <a:prstDash val="sysDash"/>
            <a:round/>
          </a:ln>
        </p:spPr>
        <p:txBody>
          <a:bodyPr lIns="20473" tIns="20473" rIns="20473" bIns="20473" anchor="ctr"/>
          <a:lstStyle/>
          <a:p>
            <a:pPr marL="0" marR="0" lvl="0" indent="0" defTabSz="347041" eaLnBrk="1" fontAlgn="auto" latinLnBrk="0" hangingPunct="1">
              <a:lnSpc>
                <a:spcPct val="100000"/>
              </a:lnSpc>
              <a:spcBef>
                <a:spcPts val="0"/>
              </a:spcBef>
              <a:spcAft>
                <a:spcPts val="0"/>
              </a:spcAft>
              <a:buClrTx/>
              <a:buSzTx/>
              <a:buFontTx/>
              <a:buNone/>
              <a:tabLst/>
              <a:defRPr/>
            </a:pPr>
            <a:endParaRPr kumimoji="0" lang="zh-CN" altLang="en-US" sz="422"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30" name="矩形 129">
            <a:extLst>
              <a:ext uri="{FF2B5EF4-FFF2-40B4-BE49-F238E27FC236}">
                <a16:creationId xmlns:a16="http://schemas.microsoft.com/office/drawing/2014/main" id="{9C083632-DAF9-4026-8F5F-1F090B552918}"/>
              </a:ext>
            </a:extLst>
          </p:cNvPr>
          <p:cNvSpPr/>
          <p:nvPr/>
        </p:nvSpPr>
        <p:spPr>
          <a:xfrm>
            <a:off x="6523425" y="1624960"/>
            <a:ext cx="1474134" cy="151452"/>
          </a:xfrm>
          <a:prstGeom prst="rect">
            <a:avLst/>
          </a:prstGeom>
          <a:noFill/>
        </p:spPr>
        <p:txBody>
          <a:bodyPr wrap="square" lIns="0" tIns="0" rIns="0" bIns="0">
            <a:spAutoFit/>
          </a:bodyPr>
          <a:lstStyle/>
          <a:p>
            <a:pPr defTabSz="323657">
              <a:tabLst>
                <a:tab pos="427722" algn="ctr"/>
              </a:tabLst>
            </a:pP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生态使</a:t>
            </a:r>
            <a:r>
              <a:rPr lang="zh-CN" altLang="en-US" sz="984" b="1">
                <a:solidFill>
                  <a:prstClr val="black"/>
                </a:solidFill>
                <a:latin typeface="微软雅黑" panose="020B0503020204020204" pitchFamily="34" charset="-122"/>
                <a:ea typeface="微软雅黑" panose="020B0503020204020204" pitchFamily="34" charset="-122"/>
                <a:cs typeface="+mn-ea"/>
                <a:sym typeface="+mn-lt"/>
              </a:rPr>
              <a:t>能 </a:t>
            </a:r>
            <a:r>
              <a:rPr lang="en-US" altLang="zh-CN" sz="984" b="1" dirty="0">
                <a:solidFill>
                  <a:prstClr val="black"/>
                </a:solidFill>
                <a:latin typeface="微软雅黑" panose="020B0503020204020204" pitchFamily="34" charset="-122"/>
                <a:ea typeface="微软雅黑" panose="020B0503020204020204" pitchFamily="34" charset="-122"/>
                <a:cs typeface="+mn-ea"/>
                <a:sym typeface="+mn-lt"/>
              </a:rPr>
              <a:t>| </a:t>
            </a:r>
            <a:r>
              <a:rPr lang="zh-CN" altLang="en-US" sz="984" b="1" dirty="0">
                <a:solidFill>
                  <a:prstClr val="black"/>
                </a:solidFill>
                <a:latin typeface="微软雅黑" panose="020B0503020204020204" pitchFamily="34" charset="-122"/>
                <a:ea typeface="微软雅黑" panose="020B0503020204020204" pitchFamily="34" charset="-122"/>
                <a:cs typeface="+mn-ea"/>
                <a:sym typeface="+mn-lt"/>
              </a:rPr>
              <a:t>智算生态兼容 </a:t>
            </a:r>
          </a:p>
        </p:txBody>
      </p:sp>
      <p:sp>
        <p:nvSpPr>
          <p:cNvPr id="131" name="矩形 130">
            <a:extLst>
              <a:ext uri="{FF2B5EF4-FFF2-40B4-BE49-F238E27FC236}">
                <a16:creationId xmlns:a16="http://schemas.microsoft.com/office/drawing/2014/main" id="{71341E88-D7DE-457B-8427-E0FDAAE4F80F}"/>
              </a:ext>
            </a:extLst>
          </p:cNvPr>
          <p:cNvSpPr/>
          <p:nvPr/>
        </p:nvSpPr>
        <p:spPr>
          <a:xfrm>
            <a:off x="6038047" y="1932717"/>
            <a:ext cx="898960"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与</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硬件完成生态互认证</a:t>
            </a:r>
          </a:p>
        </p:txBody>
      </p:sp>
      <p:sp>
        <p:nvSpPr>
          <p:cNvPr id="132" name="矩形 131">
            <a:extLst>
              <a:ext uri="{FF2B5EF4-FFF2-40B4-BE49-F238E27FC236}">
                <a16:creationId xmlns:a16="http://schemas.microsoft.com/office/drawing/2014/main" id="{D6F22B38-3FB2-46A7-99FD-A01FE0EDAEAC}"/>
              </a:ext>
            </a:extLst>
          </p:cNvPr>
          <p:cNvSpPr/>
          <p:nvPr/>
        </p:nvSpPr>
        <p:spPr>
          <a:xfrm>
            <a:off x="6986115" y="1932717"/>
            <a:ext cx="800745"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支持主流</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框架</a:t>
            </a:r>
          </a:p>
        </p:txBody>
      </p:sp>
      <p:sp>
        <p:nvSpPr>
          <p:cNvPr id="133" name="矩形 132">
            <a:extLst>
              <a:ext uri="{FF2B5EF4-FFF2-40B4-BE49-F238E27FC236}">
                <a16:creationId xmlns:a16="http://schemas.microsoft.com/office/drawing/2014/main" id="{6D6A6B86-36C6-4079-BE2E-BD94F2880E96}"/>
              </a:ext>
            </a:extLst>
          </p:cNvPr>
          <p:cNvSpPr/>
          <p:nvPr/>
        </p:nvSpPr>
        <p:spPr>
          <a:xfrm>
            <a:off x="7835968" y="1932717"/>
            <a:ext cx="800745" cy="881807"/>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提供</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rpm</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格式的</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组件</a:t>
            </a:r>
          </a:p>
        </p:txBody>
      </p:sp>
      <p:sp>
        <p:nvSpPr>
          <p:cNvPr id="134" name="矩形 133">
            <a:extLst>
              <a:ext uri="{FF2B5EF4-FFF2-40B4-BE49-F238E27FC236}">
                <a16:creationId xmlns:a16="http://schemas.microsoft.com/office/drawing/2014/main" id="{9FCA3A6E-E26C-4481-BCED-1F448FC611A4}"/>
              </a:ext>
            </a:extLst>
          </p:cNvPr>
          <p:cNvSpPr/>
          <p:nvPr/>
        </p:nvSpPr>
        <p:spPr>
          <a:xfrm>
            <a:off x="9048239" y="3916196"/>
            <a:ext cx="2561616" cy="1920871"/>
          </a:xfrm>
          <a:prstGeom prst="rect">
            <a:avLst/>
          </a:prstGeom>
          <a:noFill/>
          <a:ln w="12700" cap="flat" cmpd="sng" algn="ctr">
            <a:solidFill>
              <a:srgbClr val="DAE3F3"/>
            </a:solidFill>
            <a:prstDash val="solid"/>
            <a:miter lim="800000"/>
          </a:ln>
          <a:effectLst/>
        </p:spPr>
        <p:txBody>
          <a:bodyPr rtlCol="0" anchor="ctr"/>
          <a:lstStyle/>
          <a:p>
            <a:pPr algn="ctr" defTabSz="914478"/>
            <a:endParaRPr lang="zh-CN" altLang="en-US" kern="0" dirty="0">
              <a:solidFill>
                <a:prstClr val="white"/>
              </a:solidFill>
              <a:latin typeface="微软雅黑" panose="020B0503020204020204" pitchFamily="34" charset="-122"/>
              <a:ea typeface="微软雅黑" panose="020B0503020204020204" pitchFamily="34" charset="-122"/>
              <a:sym typeface="+mn-lt"/>
            </a:endParaRPr>
          </a:p>
        </p:txBody>
      </p:sp>
    </p:spTree>
    <p:extLst>
      <p:ext uri="{BB962C8B-B14F-4D97-AF65-F5344CB8AC3E}">
        <p14:creationId xmlns:p14="http://schemas.microsoft.com/office/powerpoint/2010/main" val="2419315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副标题 1">
            <a:extLst>
              <a:ext uri="{FF2B5EF4-FFF2-40B4-BE49-F238E27FC236}">
                <a16:creationId xmlns:a16="http://schemas.microsoft.com/office/drawing/2014/main" id="{911C38BC-498A-4C78-811A-3B47A39E52B4}"/>
              </a:ext>
            </a:extLst>
          </p:cNvPr>
          <p:cNvSpPr>
            <a:spLocks noGrp="1"/>
          </p:cNvSpPr>
          <p:nvPr>
            <p:ph type="subTitle" idx="1"/>
          </p:nvPr>
        </p:nvSpPr>
        <p:spPr/>
        <p:txBody>
          <a:bodyPr/>
          <a:lstStyle/>
          <a:p>
            <a:r>
              <a:rPr lang="zh-CN" altLang="en-US" b="1" dirty="0"/>
              <a:t>依托“</a:t>
            </a:r>
            <a:r>
              <a:rPr lang="en-US" altLang="zh-CN" b="1" dirty="0"/>
              <a:t>FusionOS”</a:t>
            </a:r>
            <a:r>
              <a:rPr lang="zh-CN" altLang="en-US" b="1" dirty="0"/>
              <a:t>打造异构计算平台并行加速解决方案</a:t>
            </a:r>
          </a:p>
        </p:txBody>
      </p:sp>
      <p:sp>
        <p:nvSpPr>
          <p:cNvPr id="98" name="矩形 97">
            <a:extLst>
              <a:ext uri="{FF2B5EF4-FFF2-40B4-BE49-F238E27FC236}">
                <a16:creationId xmlns:a16="http://schemas.microsoft.com/office/drawing/2014/main" id="{E0006A54-2D2A-4822-ACDF-3602F68A9093}"/>
              </a:ext>
            </a:extLst>
          </p:cNvPr>
          <p:cNvSpPr/>
          <p:nvPr/>
        </p:nvSpPr>
        <p:spPr>
          <a:xfrm>
            <a:off x="6067887" y="2362844"/>
            <a:ext cx="5508117" cy="3793271"/>
          </a:xfrm>
          <a:prstGeom prst="rect">
            <a:avLst/>
          </a:prstGeom>
          <a:gradFill flip="none" rotWithShape="1">
            <a:gsLst>
              <a:gs pos="100000">
                <a:sysClr val="window" lastClr="FFFFFF">
                  <a:lumMod val="75000"/>
                  <a:alpha val="20000"/>
                </a:sysClr>
              </a:gs>
              <a:gs pos="0">
                <a:sysClr val="window" lastClr="FFFFFF">
                  <a:lumMod val="95000"/>
                  <a:alpha val="0"/>
                </a:sysClr>
              </a:gs>
            </a:gsLst>
            <a:lin ang="16200000" scaled="0"/>
            <a:tileRect/>
          </a:gradFill>
          <a:ln w="6350" cap="flat" cmpd="sng" algn="ctr">
            <a:gradFill flip="none" rotWithShape="1">
              <a:gsLst>
                <a:gs pos="84000">
                  <a:sysClr val="windowText" lastClr="000000">
                    <a:lumMod val="75000"/>
                    <a:lumOff val="25000"/>
                    <a:alpha val="27000"/>
                  </a:sysClr>
                </a:gs>
                <a:gs pos="23000">
                  <a:srgbClr val="666666">
                    <a:alpha val="0"/>
                  </a:srgbClr>
                </a:gs>
              </a:gsLst>
              <a:lin ang="16200000" scaled="0"/>
              <a:tileRect/>
            </a:gradFill>
            <a:prstDash val="solid"/>
            <a:miter lim="800000"/>
          </a:ln>
          <a:effectLst/>
        </p:spPr>
        <p:txBody>
          <a:bodyPr rtlCol="0" anchor="ctr"/>
          <a:lstStyle/>
          <a:p>
            <a:pPr algn="ctr" defTabSz="334010"/>
            <a:endParaRPr lang="zh-CN" altLang="en-US" sz="1000" kern="0" dirty="0">
              <a:solidFill>
                <a:srgbClr val="FFFFFF"/>
              </a:solidFill>
              <a:latin typeface="微软雅黑" panose="020B0503020204020204" pitchFamily="34" charset="-122"/>
              <a:ea typeface="微软雅黑" panose="020B0503020204020204" pitchFamily="34" charset="-122"/>
            </a:endParaRPr>
          </a:p>
        </p:txBody>
      </p:sp>
      <p:sp>
        <p:nvSpPr>
          <p:cNvPr id="99" name="矩形 98">
            <a:extLst>
              <a:ext uri="{FF2B5EF4-FFF2-40B4-BE49-F238E27FC236}">
                <a16:creationId xmlns:a16="http://schemas.microsoft.com/office/drawing/2014/main" id="{8F39D99C-9CD8-478E-AF64-19136FE00D0A}"/>
              </a:ext>
            </a:extLst>
          </p:cNvPr>
          <p:cNvSpPr/>
          <p:nvPr/>
        </p:nvSpPr>
        <p:spPr>
          <a:xfrm>
            <a:off x="554554" y="2362845"/>
            <a:ext cx="5372522" cy="3793271"/>
          </a:xfrm>
          <a:prstGeom prst="rect">
            <a:avLst/>
          </a:prstGeom>
          <a:gradFill flip="none" rotWithShape="1">
            <a:gsLst>
              <a:gs pos="100000">
                <a:sysClr val="window" lastClr="FFFFFF">
                  <a:lumMod val="75000"/>
                  <a:alpha val="20000"/>
                </a:sysClr>
              </a:gs>
              <a:gs pos="0">
                <a:sysClr val="window" lastClr="FFFFFF">
                  <a:lumMod val="95000"/>
                  <a:alpha val="0"/>
                </a:sysClr>
              </a:gs>
            </a:gsLst>
            <a:lin ang="16200000" scaled="0"/>
            <a:tileRect/>
          </a:gradFill>
          <a:ln w="6350" cap="flat" cmpd="sng" algn="ctr">
            <a:gradFill flip="none" rotWithShape="1">
              <a:gsLst>
                <a:gs pos="84000">
                  <a:sysClr val="windowText" lastClr="000000">
                    <a:lumMod val="75000"/>
                    <a:lumOff val="25000"/>
                    <a:alpha val="27000"/>
                  </a:sysClr>
                </a:gs>
                <a:gs pos="23000">
                  <a:srgbClr val="666666">
                    <a:alpha val="0"/>
                  </a:srgbClr>
                </a:gs>
              </a:gsLst>
              <a:lin ang="16200000" scaled="0"/>
              <a:tileRect/>
            </a:gradFill>
            <a:prstDash val="solid"/>
            <a:miter lim="800000"/>
          </a:ln>
          <a:effectLst/>
        </p:spPr>
        <p:txBody>
          <a:bodyPr rtlCol="0" anchor="ctr"/>
          <a:lstStyle/>
          <a:p>
            <a:pPr algn="ctr" defTabSz="334010"/>
            <a:endParaRPr lang="zh-CN" altLang="en-US" sz="1000" kern="0">
              <a:solidFill>
                <a:srgbClr val="FFFFFF"/>
              </a:solidFill>
              <a:latin typeface="微软雅黑" panose="020B0503020204020204" pitchFamily="34" charset="-122"/>
              <a:ea typeface="微软雅黑" panose="020B0503020204020204" pitchFamily="34" charset="-122"/>
            </a:endParaRPr>
          </a:p>
        </p:txBody>
      </p:sp>
      <p:sp>
        <p:nvSpPr>
          <p:cNvPr id="100" name="矩形 99">
            <a:extLst>
              <a:ext uri="{FF2B5EF4-FFF2-40B4-BE49-F238E27FC236}">
                <a16:creationId xmlns:a16="http://schemas.microsoft.com/office/drawing/2014/main" id="{F3A99336-8E00-45CE-A9AA-D8D38786D78F}"/>
              </a:ext>
            </a:extLst>
          </p:cNvPr>
          <p:cNvSpPr/>
          <p:nvPr/>
        </p:nvSpPr>
        <p:spPr>
          <a:xfrm>
            <a:off x="6169867" y="2362845"/>
            <a:ext cx="5288397" cy="3793271"/>
          </a:xfrm>
          <a:prstGeom prst="rect">
            <a:avLst/>
          </a:prstGeom>
          <a:solidFill>
            <a:srgbClr val="D0D7FF">
              <a:alpha val="5000"/>
            </a:srgbClr>
          </a:solidFill>
          <a:ln w="3175">
            <a:miter lim="400000"/>
          </a:ln>
        </p:spPr>
        <p:txBody>
          <a:bodyPr lIns="13758" tIns="13758" rIns="13758" bIns="13758" anchor="ctr"/>
          <a:lstStyle/>
          <a:p>
            <a:pPr defTabSz="233211"/>
            <a:endParaRPr lang="zh-CN" altLang="en-US" sz="387">
              <a:solidFill>
                <a:prstClr val="black"/>
              </a:solidFill>
              <a:latin typeface="微软雅黑" panose="020B0503020204020204" pitchFamily="34" charset="-122"/>
              <a:ea typeface="微软雅黑" panose="020B0503020204020204" pitchFamily="34" charset="-122"/>
            </a:endParaRPr>
          </a:p>
        </p:txBody>
      </p:sp>
      <p:sp>
        <p:nvSpPr>
          <p:cNvPr id="101" name="矩形 100">
            <a:extLst>
              <a:ext uri="{FF2B5EF4-FFF2-40B4-BE49-F238E27FC236}">
                <a16:creationId xmlns:a16="http://schemas.microsoft.com/office/drawing/2014/main" id="{E009CDC7-4305-4F25-AA0D-7F9387298019}"/>
              </a:ext>
            </a:extLst>
          </p:cNvPr>
          <p:cNvSpPr/>
          <p:nvPr/>
        </p:nvSpPr>
        <p:spPr>
          <a:xfrm>
            <a:off x="6237598" y="2550591"/>
            <a:ext cx="1105599" cy="3433298"/>
          </a:xfrm>
          <a:prstGeom prst="rect">
            <a:avLst/>
          </a:prstGeom>
          <a:solidFill>
            <a:srgbClr val="D0D7FF">
              <a:alpha val="5000"/>
            </a:srgbClr>
          </a:solidFill>
          <a:ln w="3175">
            <a:miter lim="400000"/>
          </a:ln>
        </p:spPr>
        <p:txBody>
          <a:bodyPr lIns="13758" tIns="13758" rIns="13758" bIns="13758" anchor="ctr"/>
          <a:lstStyle/>
          <a:p>
            <a:pPr defTabSz="233211"/>
            <a:endParaRPr lang="zh-CN" altLang="en-US" sz="387">
              <a:solidFill>
                <a:prstClr val="black"/>
              </a:solidFill>
              <a:latin typeface="微软雅黑" panose="020B0503020204020204" pitchFamily="34" charset="-122"/>
              <a:ea typeface="微软雅黑" panose="020B0503020204020204" pitchFamily="34" charset="-122"/>
            </a:endParaRPr>
          </a:p>
        </p:txBody>
      </p:sp>
      <p:sp>
        <p:nvSpPr>
          <p:cNvPr id="102" name="矩形 101">
            <a:extLst>
              <a:ext uri="{FF2B5EF4-FFF2-40B4-BE49-F238E27FC236}">
                <a16:creationId xmlns:a16="http://schemas.microsoft.com/office/drawing/2014/main" id="{B3F7F1CD-15DE-488D-B050-A1BD5DDF1D35}"/>
              </a:ext>
            </a:extLst>
          </p:cNvPr>
          <p:cNvSpPr/>
          <p:nvPr/>
        </p:nvSpPr>
        <p:spPr>
          <a:xfrm>
            <a:off x="10274157" y="2550591"/>
            <a:ext cx="1105599" cy="3433298"/>
          </a:xfrm>
          <a:prstGeom prst="rect">
            <a:avLst/>
          </a:prstGeom>
          <a:solidFill>
            <a:srgbClr val="D0D7FF">
              <a:alpha val="5000"/>
            </a:srgbClr>
          </a:solidFill>
          <a:ln w="3175">
            <a:miter lim="400000"/>
          </a:ln>
        </p:spPr>
        <p:txBody>
          <a:bodyPr lIns="13758" tIns="13758" rIns="13758" bIns="13758" anchor="ctr"/>
          <a:lstStyle/>
          <a:p>
            <a:pPr defTabSz="233211"/>
            <a:endParaRPr lang="zh-CN" altLang="en-US" sz="387">
              <a:solidFill>
                <a:prstClr val="black"/>
              </a:solidFill>
              <a:latin typeface="微软雅黑" panose="020B0503020204020204" pitchFamily="34" charset="-122"/>
              <a:ea typeface="微软雅黑" panose="020B0503020204020204" pitchFamily="34" charset="-122"/>
            </a:endParaRPr>
          </a:p>
        </p:txBody>
      </p:sp>
      <p:sp>
        <p:nvSpPr>
          <p:cNvPr id="103" name="矩形 102">
            <a:extLst>
              <a:ext uri="{FF2B5EF4-FFF2-40B4-BE49-F238E27FC236}">
                <a16:creationId xmlns:a16="http://schemas.microsoft.com/office/drawing/2014/main" id="{C750C194-CE04-4090-ADD3-7AD3362D48FC}"/>
              </a:ext>
            </a:extLst>
          </p:cNvPr>
          <p:cNvSpPr/>
          <p:nvPr>
            <p:custDataLst>
              <p:tags r:id="rId1"/>
            </p:custDataLst>
          </p:nvPr>
        </p:nvSpPr>
        <p:spPr>
          <a:xfrm>
            <a:off x="694965" y="5618888"/>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4" name="矩形 103">
            <a:extLst>
              <a:ext uri="{FF2B5EF4-FFF2-40B4-BE49-F238E27FC236}">
                <a16:creationId xmlns:a16="http://schemas.microsoft.com/office/drawing/2014/main" id="{13563282-A74A-4EE1-917D-044EF36A8C2A}"/>
              </a:ext>
            </a:extLst>
          </p:cNvPr>
          <p:cNvSpPr/>
          <p:nvPr>
            <p:custDataLst>
              <p:tags r:id="rId2"/>
            </p:custDataLst>
          </p:nvPr>
        </p:nvSpPr>
        <p:spPr>
          <a:xfrm>
            <a:off x="694965" y="4786926"/>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5" name="矩形 104">
            <a:extLst>
              <a:ext uri="{FF2B5EF4-FFF2-40B4-BE49-F238E27FC236}">
                <a16:creationId xmlns:a16="http://schemas.microsoft.com/office/drawing/2014/main" id="{DF7DB9E9-79D0-4303-ADA1-D8A91239706D}"/>
              </a:ext>
            </a:extLst>
          </p:cNvPr>
          <p:cNvSpPr/>
          <p:nvPr>
            <p:custDataLst>
              <p:tags r:id="rId3"/>
            </p:custDataLst>
          </p:nvPr>
        </p:nvSpPr>
        <p:spPr>
          <a:xfrm>
            <a:off x="694965" y="4370945"/>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6" name="矩形 105">
            <a:extLst>
              <a:ext uri="{FF2B5EF4-FFF2-40B4-BE49-F238E27FC236}">
                <a16:creationId xmlns:a16="http://schemas.microsoft.com/office/drawing/2014/main" id="{4708DB61-D1AC-48C7-84E2-4E86ED284FBC}"/>
              </a:ext>
            </a:extLst>
          </p:cNvPr>
          <p:cNvSpPr/>
          <p:nvPr>
            <p:custDataLst>
              <p:tags r:id="rId4"/>
            </p:custDataLst>
          </p:nvPr>
        </p:nvSpPr>
        <p:spPr>
          <a:xfrm>
            <a:off x="694965" y="2550591"/>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7" name="矩形 106">
            <a:extLst>
              <a:ext uri="{FF2B5EF4-FFF2-40B4-BE49-F238E27FC236}">
                <a16:creationId xmlns:a16="http://schemas.microsoft.com/office/drawing/2014/main" id="{C20AD6CB-DA89-44F0-8CD1-F5F0317CB1BE}"/>
              </a:ext>
            </a:extLst>
          </p:cNvPr>
          <p:cNvSpPr/>
          <p:nvPr>
            <p:custDataLst>
              <p:tags r:id="rId5"/>
            </p:custDataLst>
          </p:nvPr>
        </p:nvSpPr>
        <p:spPr>
          <a:xfrm>
            <a:off x="694965" y="5202907"/>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08" name="矩形 107">
            <a:extLst>
              <a:ext uri="{FF2B5EF4-FFF2-40B4-BE49-F238E27FC236}">
                <a16:creationId xmlns:a16="http://schemas.microsoft.com/office/drawing/2014/main" id="{752CC73A-4B9F-4197-95B9-4D78B4660C12}"/>
              </a:ext>
            </a:extLst>
          </p:cNvPr>
          <p:cNvSpPr/>
          <p:nvPr>
            <p:custDataLst>
              <p:tags r:id="rId6"/>
            </p:custDataLst>
          </p:nvPr>
        </p:nvSpPr>
        <p:spPr bwMode="auto">
          <a:xfrm>
            <a:off x="694965" y="2966571"/>
            <a:ext cx="5102763" cy="365000"/>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l" defTabSz="913851" rtl="0" eaLnBrk="0" fontAlgn="base" latinLnBrk="0" hangingPunct="0">
              <a:lnSpc>
                <a:spcPct val="100000"/>
              </a:lnSpc>
              <a:spcBef>
                <a:spcPct val="0"/>
              </a:spcBef>
              <a:spcAft>
                <a:spcPct val="0"/>
              </a:spcAft>
              <a:buClrTx/>
              <a:buSzTx/>
              <a:buFontTx/>
              <a:buNone/>
              <a:tabLst/>
              <a:defRPr/>
            </a:pPr>
            <a:endParaRPr kumimoji="0" lang="en-US" altLang="zh-CN" sz="1000"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p:txBody>
      </p:sp>
      <p:sp>
        <p:nvSpPr>
          <p:cNvPr id="109" name="矩形 108">
            <a:extLst>
              <a:ext uri="{FF2B5EF4-FFF2-40B4-BE49-F238E27FC236}">
                <a16:creationId xmlns:a16="http://schemas.microsoft.com/office/drawing/2014/main" id="{95BCF3C3-8571-4EB8-AE88-A260AF79D46A}"/>
              </a:ext>
            </a:extLst>
          </p:cNvPr>
          <p:cNvSpPr/>
          <p:nvPr>
            <p:custDataLst>
              <p:tags r:id="rId7"/>
            </p:custDataLst>
          </p:nvPr>
        </p:nvSpPr>
        <p:spPr>
          <a:xfrm>
            <a:off x="694965" y="3902821"/>
            <a:ext cx="5102763" cy="417144"/>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sym typeface="+mn-lt"/>
            </a:endParaRPr>
          </a:p>
        </p:txBody>
      </p:sp>
      <p:sp>
        <p:nvSpPr>
          <p:cNvPr id="110" name="矩形 109">
            <a:extLst>
              <a:ext uri="{FF2B5EF4-FFF2-40B4-BE49-F238E27FC236}">
                <a16:creationId xmlns:a16="http://schemas.microsoft.com/office/drawing/2014/main" id="{409EE0B7-E209-4927-8615-6E4FD5003BF4}"/>
              </a:ext>
            </a:extLst>
          </p:cNvPr>
          <p:cNvSpPr/>
          <p:nvPr>
            <p:custDataLst>
              <p:tags r:id="rId8"/>
            </p:custDataLst>
          </p:nvPr>
        </p:nvSpPr>
        <p:spPr>
          <a:xfrm>
            <a:off x="694965" y="5618888"/>
            <a:ext cx="966410" cy="365000"/>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1" name="矩形 110">
            <a:extLst>
              <a:ext uri="{FF2B5EF4-FFF2-40B4-BE49-F238E27FC236}">
                <a16:creationId xmlns:a16="http://schemas.microsoft.com/office/drawing/2014/main" id="{4C6FFD55-68A4-40A9-A724-1CFCE44FD733}"/>
              </a:ext>
            </a:extLst>
          </p:cNvPr>
          <p:cNvSpPr/>
          <p:nvPr>
            <p:custDataLst>
              <p:tags r:id="rId9"/>
            </p:custDataLst>
          </p:nvPr>
        </p:nvSpPr>
        <p:spPr>
          <a:xfrm>
            <a:off x="694965" y="4786926"/>
            <a:ext cx="966410" cy="365000"/>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2" name="矩形 111">
            <a:extLst>
              <a:ext uri="{FF2B5EF4-FFF2-40B4-BE49-F238E27FC236}">
                <a16:creationId xmlns:a16="http://schemas.microsoft.com/office/drawing/2014/main" id="{027EE712-FBD8-41BE-B03F-491F5EF36DCA}"/>
              </a:ext>
            </a:extLst>
          </p:cNvPr>
          <p:cNvSpPr/>
          <p:nvPr>
            <p:custDataLst>
              <p:tags r:id="rId10"/>
            </p:custDataLst>
          </p:nvPr>
        </p:nvSpPr>
        <p:spPr>
          <a:xfrm>
            <a:off x="694965" y="4370945"/>
            <a:ext cx="966410" cy="365000"/>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3" name="矩形 112">
            <a:extLst>
              <a:ext uri="{FF2B5EF4-FFF2-40B4-BE49-F238E27FC236}">
                <a16:creationId xmlns:a16="http://schemas.microsoft.com/office/drawing/2014/main" id="{FE1226D4-8865-4C2E-ABAB-6D8735F3CB94}"/>
              </a:ext>
            </a:extLst>
          </p:cNvPr>
          <p:cNvSpPr/>
          <p:nvPr>
            <p:custDataLst>
              <p:tags r:id="rId11"/>
            </p:custDataLst>
          </p:nvPr>
        </p:nvSpPr>
        <p:spPr>
          <a:xfrm>
            <a:off x="694965" y="2550591"/>
            <a:ext cx="966410" cy="365000"/>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4" name="矩形 113">
            <a:extLst>
              <a:ext uri="{FF2B5EF4-FFF2-40B4-BE49-F238E27FC236}">
                <a16:creationId xmlns:a16="http://schemas.microsoft.com/office/drawing/2014/main" id="{5448D82F-F30F-402E-91ED-D10E2848D7CC}"/>
              </a:ext>
            </a:extLst>
          </p:cNvPr>
          <p:cNvSpPr/>
          <p:nvPr>
            <p:custDataLst>
              <p:tags r:id="rId12"/>
            </p:custDataLst>
          </p:nvPr>
        </p:nvSpPr>
        <p:spPr>
          <a:xfrm>
            <a:off x="694965" y="5202907"/>
            <a:ext cx="966410" cy="365000"/>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5" name="矩形 114">
            <a:extLst>
              <a:ext uri="{FF2B5EF4-FFF2-40B4-BE49-F238E27FC236}">
                <a16:creationId xmlns:a16="http://schemas.microsoft.com/office/drawing/2014/main" id="{0F46AADC-BD60-459B-B676-54AE02B8AE11}"/>
              </a:ext>
            </a:extLst>
          </p:cNvPr>
          <p:cNvSpPr/>
          <p:nvPr>
            <p:custDataLst>
              <p:tags r:id="rId13"/>
            </p:custDataLst>
          </p:nvPr>
        </p:nvSpPr>
        <p:spPr>
          <a:xfrm>
            <a:off x="694965" y="3902821"/>
            <a:ext cx="966410" cy="417144"/>
          </a:xfrm>
          <a:prstGeom prst="rect">
            <a:avLst/>
          </a:prstGeom>
          <a:gradFill flip="none" rotWithShape="1">
            <a:gsLst>
              <a:gs pos="68000">
                <a:srgbClr val="DDDDDD">
                  <a:alpha val="0"/>
                </a:srgbClr>
              </a:gs>
              <a:gs pos="100000">
                <a:srgbClr val="B5B5B5">
                  <a:alpha val="26000"/>
                </a:srgbClr>
              </a:gs>
            </a:gsLst>
            <a:path path="shape">
              <a:fillToRect l="50000" t="50000" r="50000" b="50000"/>
            </a:path>
            <a:tileRect/>
          </a:gradFill>
          <a:ln w="12700" cap="flat" cmpd="sng" algn="ctr">
            <a:noFill/>
            <a:prstDash val="solid"/>
            <a:miter lim="800000"/>
            <a:headEnd type="none" w="med" len="med"/>
            <a:tailEnd type="none" w="med" len="med"/>
          </a:ln>
          <a:effectLst/>
        </p:spPr>
        <p:txBody>
          <a:bodyPr wrap="none" lIns="27213" tIns="13606" rIns="27213" bIns="13606" anchor="ctr" anchorCtr="1"/>
          <a:lstStyle/>
          <a:p>
            <a:pPr indent="-53464">
              <a:lnSpc>
                <a:spcPct val="90000"/>
              </a:lnSpc>
              <a:spcBef>
                <a:spcPct val="20000"/>
              </a:spcBef>
              <a:buClr>
                <a:srgbClr val="CC9900"/>
              </a:buClr>
              <a:buSzPct val="100000"/>
            </a:pPr>
            <a:endParaRPr lang="zh-CN" altLang="en-US" sz="1600" b="1">
              <a:solidFill>
                <a:srgbClr val="FF0000"/>
              </a:solidFill>
              <a:latin typeface="微软雅黑" panose="020B0503020204020204" pitchFamily="34" charset="-122"/>
              <a:ea typeface="微软雅黑" panose="020B0503020204020204" pitchFamily="34" charset="-122"/>
              <a:sym typeface="+mn-lt"/>
            </a:endParaRPr>
          </a:p>
        </p:txBody>
      </p:sp>
      <p:sp>
        <p:nvSpPr>
          <p:cNvPr id="116" name="矩形 115">
            <a:extLst>
              <a:ext uri="{FF2B5EF4-FFF2-40B4-BE49-F238E27FC236}">
                <a16:creationId xmlns:a16="http://schemas.microsoft.com/office/drawing/2014/main" id="{E11EB199-07B5-453B-AF08-E7BEE116759E}"/>
              </a:ext>
            </a:extLst>
          </p:cNvPr>
          <p:cNvSpPr/>
          <p:nvPr/>
        </p:nvSpPr>
        <p:spPr>
          <a:xfrm>
            <a:off x="1037647" y="1548682"/>
            <a:ext cx="4481950" cy="476156"/>
          </a:xfrm>
          <a:prstGeom prst="rect">
            <a:avLst/>
          </a:prstGeom>
        </p:spPr>
        <p:txBody>
          <a:bodyPr wrap="square" lIns="0" tIns="0" rIns="0" bIns="0">
            <a:spAutoFit/>
          </a:bodyPr>
          <a:lstStyle/>
          <a:p>
            <a:pPr marL="2851" algn="ctr" defTabSz="216050">
              <a:tabLst>
                <a:tab pos="285516" algn="ctr"/>
              </a:tabLst>
            </a:pP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基于“</a:t>
            </a:r>
            <a:r>
              <a:rPr lang="en-US" altLang="zh-CN" sz="1547" b="1" dirty="0" err="1">
                <a:solidFill>
                  <a:prstClr val="black"/>
                </a:solidFill>
                <a:latin typeface="微软雅黑" panose="020B0503020204020204" pitchFamily="34" charset="-122"/>
                <a:ea typeface="微软雅黑" panose="020B0503020204020204" pitchFamily="34" charset="-122"/>
                <a:cs typeface="+mn-ea"/>
                <a:sym typeface="+mn-lt"/>
              </a:rPr>
              <a:t>FusionOS</a:t>
            </a:r>
            <a:r>
              <a:rPr lang="en-US" altLang="zh-CN" sz="1547" b="1" dirty="0">
                <a:solidFill>
                  <a:prstClr val="black"/>
                </a:solidFill>
                <a:latin typeface="微软雅黑" panose="020B0503020204020204" pitchFamily="34" charset="-122"/>
                <a:ea typeface="微软雅黑" panose="020B0503020204020204" pitchFamily="34" charset="-122"/>
                <a:cs typeface="+mn-ea"/>
                <a:sym typeface="+mn-lt"/>
              </a:rPr>
              <a:t>”</a:t>
            </a: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的异构计算平台 </a:t>
            </a:r>
            <a:r>
              <a:rPr lang="en-US" altLang="zh-CN" sz="1547" b="1" dirty="0">
                <a:solidFill>
                  <a:prstClr val="black"/>
                </a:solidFill>
                <a:latin typeface="微软雅黑" panose="020B0503020204020204" pitchFamily="34" charset="-122"/>
                <a:ea typeface="微软雅黑" panose="020B0503020204020204" pitchFamily="34" charset="-122"/>
                <a:cs typeface="+mn-ea"/>
                <a:sym typeface="+mn-lt"/>
              </a:rPr>
              <a:t>AI Space</a:t>
            </a:r>
          </a:p>
          <a:p>
            <a:pPr marL="2851" algn="ctr" defTabSz="216050">
              <a:tabLst>
                <a:tab pos="285516" algn="ctr"/>
              </a:tabLst>
            </a:pP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并行加速解决方案</a:t>
            </a:r>
          </a:p>
        </p:txBody>
      </p:sp>
      <p:sp>
        <p:nvSpPr>
          <p:cNvPr id="117" name="矩形 116">
            <a:extLst>
              <a:ext uri="{FF2B5EF4-FFF2-40B4-BE49-F238E27FC236}">
                <a16:creationId xmlns:a16="http://schemas.microsoft.com/office/drawing/2014/main" id="{61AB829E-E065-457B-BCEB-2C27E24568DE}"/>
              </a:ext>
            </a:extLst>
          </p:cNvPr>
          <p:cNvSpPr/>
          <p:nvPr>
            <p:custDataLst>
              <p:tags r:id="rId14"/>
            </p:custDataLst>
          </p:nvPr>
        </p:nvSpPr>
        <p:spPr bwMode="auto">
          <a:xfrm>
            <a:off x="1661375" y="5696750"/>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CPU</a:t>
            </a:r>
          </a:p>
        </p:txBody>
      </p:sp>
      <p:sp>
        <p:nvSpPr>
          <p:cNvPr id="118" name="矩形 117">
            <a:extLst>
              <a:ext uri="{FF2B5EF4-FFF2-40B4-BE49-F238E27FC236}">
                <a16:creationId xmlns:a16="http://schemas.microsoft.com/office/drawing/2014/main" id="{27B97735-A7C1-41B8-8327-5824AF911FF5}"/>
              </a:ext>
            </a:extLst>
          </p:cNvPr>
          <p:cNvSpPr/>
          <p:nvPr>
            <p:custDataLst>
              <p:tags r:id="rId15"/>
            </p:custDataLst>
          </p:nvPr>
        </p:nvSpPr>
        <p:spPr bwMode="auto">
          <a:xfrm>
            <a:off x="2601938" y="5696498"/>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GPU</a:t>
            </a:r>
          </a:p>
        </p:txBody>
      </p:sp>
      <p:sp>
        <p:nvSpPr>
          <p:cNvPr id="119" name="矩形 118">
            <a:extLst>
              <a:ext uri="{FF2B5EF4-FFF2-40B4-BE49-F238E27FC236}">
                <a16:creationId xmlns:a16="http://schemas.microsoft.com/office/drawing/2014/main" id="{92147388-EA7A-4ACF-8DD1-D7E8E074B18D}"/>
              </a:ext>
            </a:extLst>
          </p:cNvPr>
          <p:cNvSpPr/>
          <p:nvPr>
            <p:custDataLst>
              <p:tags r:id="rId16"/>
            </p:custDataLst>
          </p:nvPr>
        </p:nvSpPr>
        <p:spPr bwMode="auto">
          <a:xfrm>
            <a:off x="3542502" y="5696498"/>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NPU</a:t>
            </a:r>
          </a:p>
        </p:txBody>
      </p:sp>
      <p:sp>
        <p:nvSpPr>
          <p:cNvPr id="120" name="矩形 119">
            <a:extLst>
              <a:ext uri="{FF2B5EF4-FFF2-40B4-BE49-F238E27FC236}">
                <a16:creationId xmlns:a16="http://schemas.microsoft.com/office/drawing/2014/main" id="{904F7626-631C-4633-92E8-59DA9B24FFCB}"/>
              </a:ext>
            </a:extLst>
          </p:cNvPr>
          <p:cNvSpPr/>
          <p:nvPr>
            <p:custDataLst>
              <p:tags r:id="rId17"/>
            </p:custDataLst>
          </p:nvPr>
        </p:nvSpPr>
        <p:spPr bwMode="auto">
          <a:xfrm>
            <a:off x="827328" y="5725662"/>
            <a:ext cx="701684"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硬件层</a:t>
            </a:r>
          </a:p>
        </p:txBody>
      </p:sp>
      <p:sp>
        <p:nvSpPr>
          <p:cNvPr id="121" name="矩形 120">
            <a:extLst>
              <a:ext uri="{FF2B5EF4-FFF2-40B4-BE49-F238E27FC236}">
                <a16:creationId xmlns:a16="http://schemas.microsoft.com/office/drawing/2014/main" id="{F1D0705E-699B-411A-84D4-DD8BE1437B27}"/>
              </a:ext>
            </a:extLst>
          </p:cNvPr>
          <p:cNvSpPr/>
          <p:nvPr>
            <p:custDataLst>
              <p:tags r:id="rId18"/>
            </p:custDataLst>
          </p:nvPr>
        </p:nvSpPr>
        <p:spPr bwMode="auto">
          <a:xfrm>
            <a:off x="4483066" y="5692446"/>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FPGA   </a:t>
            </a:r>
          </a:p>
        </p:txBody>
      </p:sp>
      <p:sp>
        <p:nvSpPr>
          <p:cNvPr id="122" name="矩形 121">
            <a:extLst>
              <a:ext uri="{FF2B5EF4-FFF2-40B4-BE49-F238E27FC236}">
                <a16:creationId xmlns:a16="http://schemas.microsoft.com/office/drawing/2014/main" id="{D5689E55-EADD-44E9-95AD-B108BF086552}"/>
              </a:ext>
            </a:extLst>
          </p:cNvPr>
          <p:cNvSpPr/>
          <p:nvPr>
            <p:custDataLst>
              <p:tags r:id="rId19"/>
            </p:custDataLst>
          </p:nvPr>
        </p:nvSpPr>
        <p:spPr bwMode="auto">
          <a:xfrm>
            <a:off x="1661375" y="4806978"/>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Cloud</a:t>
            </a:r>
          </a:p>
        </p:txBody>
      </p:sp>
      <p:sp>
        <p:nvSpPr>
          <p:cNvPr id="123" name="矩形 122">
            <a:extLst>
              <a:ext uri="{FF2B5EF4-FFF2-40B4-BE49-F238E27FC236}">
                <a16:creationId xmlns:a16="http://schemas.microsoft.com/office/drawing/2014/main" id="{5548885C-631A-4238-8AE6-6C28552881F8}"/>
              </a:ext>
            </a:extLst>
          </p:cNvPr>
          <p:cNvSpPr/>
          <p:nvPr>
            <p:custDataLst>
              <p:tags r:id="rId20"/>
            </p:custDataLst>
          </p:nvPr>
        </p:nvSpPr>
        <p:spPr bwMode="auto">
          <a:xfrm>
            <a:off x="2915460" y="4806978"/>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AICC</a:t>
            </a: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智算中心</a:t>
            </a:r>
          </a:p>
        </p:txBody>
      </p:sp>
      <p:sp>
        <p:nvSpPr>
          <p:cNvPr id="124" name="矩形 123">
            <a:extLst>
              <a:ext uri="{FF2B5EF4-FFF2-40B4-BE49-F238E27FC236}">
                <a16:creationId xmlns:a16="http://schemas.microsoft.com/office/drawing/2014/main" id="{C7DC32BE-C945-45B7-AB05-87AD30F1F5BC}"/>
              </a:ext>
            </a:extLst>
          </p:cNvPr>
          <p:cNvSpPr/>
          <p:nvPr>
            <p:custDataLst>
              <p:tags r:id="rId21"/>
            </p:custDataLst>
          </p:nvPr>
        </p:nvSpPr>
        <p:spPr bwMode="auto">
          <a:xfrm>
            <a:off x="4169545" y="4806978"/>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HPC</a:t>
            </a: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超算中心</a:t>
            </a: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   </a:t>
            </a:r>
          </a:p>
        </p:txBody>
      </p:sp>
      <p:sp>
        <p:nvSpPr>
          <p:cNvPr id="125" name="矩形 124">
            <a:extLst>
              <a:ext uri="{FF2B5EF4-FFF2-40B4-BE49-F238E27FC236}">
                <a16:creationId xmlns:a16="http://schemas.microsoft.com/office/drawing/2014/main" id="{EFA7879F-D08B-4DAA-94F8-A50709872640}"/>
              </a:ext>
            </a:extLst>
          </p:cNvPr>
          <p:cNvSpPr/>
          <p:nvPr>
            <p:custDataLst>
              <p:tags r:id="rId22"/>
            </p:custDataLst>
          </p:nvPr>
        </p:nvSpPr>
        <p:spPr bwMode="auto">
          <a:xfrm>
            <a:off x="829161" y="4893700"/>
            <a:ext cx="698018"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算力层</a:t>
            </a:r>
          </a:p>
        </p:txBody>
      </p:sp>
      <p:sp>
        <p:nvSpPr>
          <p:cNvPr id="126" name="矩形 125">
            <a:extLst>
              <a:ext uri="{FF2B5EF4-FFF2-40B4-BE49-F238E27FC236}">
                <a16:creationId xmlns:a16="http://schemas.microsoft.com/office/drawing/2014/main" id="{BCEEFAE0-FFEE-4B33-98D0-89F2295A4F1B}"/>
              </a:ext>
            </a:extLst>
          </p:cNvPr>
          <p:cNvSpPr/>
          <p:nvPr>
            <p:custDataLst>
              <p:tags r:id="rId23"/>
            </p:custDataLst>
          </p:nvPr>
        </p:nvSpPr>
        <p:spPr bwMode="auto">
          <a:xfrm>
            <a:off x="1661375" y="4487811"/>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应用迁移</a:t>
            </a:r>
          </a:p>
        </p:txBody>
      </p:sp>
      <p:sp>
        <p:nvSpPr>
          <p:cNvPr id="127" name="矩形 126">
            <a:extLst>
              <a:ext uri="{FF2B5EF4-FFF2-40B4-BE49-F238E27FC236}">
                <a16:creationId xmlns:a16="http://schemas.microsoft.com/office/drawing/2014/main" id="{EAC435A8-87C5-4F66-B419-FD13C25C5E5E}"/>
              </a:ext>
            </a:extLst>
          </p:cNvPr>
          <p:cNvSpPr/>
          <p:nvPr>
            <p:custDataLst>
              <p:tags r:id="rId24"/>
            </p:custDataLst>
          </p:nvPr>
        </p:nvSpPr>
        <p:spPr bwMode="auto">
          <a:xfrm>
            <a:off x="2601938" y="4487555"/>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应用开发</a:t>
            </a:r>
          </a:p>
        </p:txBody>
      </p:sp>
      <p:sp>
        <p:nvSpPr>
          <p:cNvPr id="128" name="矩形 127">
            <a:extLst>
              <a:ext uri="{FF2B5EF4-FFF2-40B4-BE49-F238E27FC236}">
                <a16:creationId xmlns:a16="http://schemas.microsoft.com/office/drawing/2014/main" id="{3F454AD9-235F-437E-BC7D-0402B1A88408}"/>
              </a:ext>
            </a:extLst>
          </p:cNvPr>
          <p:cNvSpPr/>
          <p:nvPr>
            <p:custDataLst>
              <p:tags r:id="rId25"/>
            </p:custDataLst>
          </p:nvPr>
        </p:nvSpPr>
        <p:spPr bwMode="auto">
          <a:xfrm>
            <a:off x="3542502" y="4487555"/>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应用部署</a:t>
            </a:r>
          </a:p>
        </p:txBody>
      </p:sp>
      <p:sp>
        <p:nvSpPr>
          <p:cNvPr id="129" name="矩形 128">
            <a:extLst>
              <a:ext uri="{FF2B5EF4-FFF2-40B4-BE49-F238E27FC236}">
                <a16:creationId xmlns:a16="http://schemas.microsoft.com/office/drawing/2014/main" id="{D25E7D1E-CE69-42C4-AFF8-84A554E3028C}"/>
              </a:ext>
            </a:extLst>
          </p:cNvPr>
          <p:cNvSpPr/>
          <p:nvPr>
            <p:custDataLst>
              <p:tags r:id="rId26"/>
            </p:custDataLst>
          </p:nvPr>
        </p:nvSpPr>
        <p:spPr bwMode="auto">
          <a:xfrm>
            <a:off x="829161" y="4477720"/>
            <a:ext cx="698018"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组件层</a:t>
            </a:r>
          </a:p>
        </p:txBody>
      </p:sp>
      <p:sp>
        <p:nvSpPr>
          <p:cNvPr id="130" name="矩形 129">
            <a:extLst>
              <a:ext uri="{FF2B5EF4-FFF2-40B4-BE49-F238E27FC236}">
                <a16:creationId xmlns:a16="http://schemas.microsoft.com/office/drawing/2014/main" id="{1DBC78CC-F9C2-4FC5-BF9A-2BBF509CD57E}"/>
              </a:ext>
            </a:extLst>
          </p:cNvPr>
          <p:cNvSpPr/>
          <p:nvPr>
            <p:custDataLst>
              <p:tags r:id="rId27"/>
            </p:custDataLst>
          </p:nvPr>
        </p:nvSpPr>
        <p:spPr bwMode="auto">
          <a:xfrm>
            <a:off x="4483066" y="4483505"/>
            <a:ext cx="850461" cy="151452"/>
          </a:xfrm>
          <a:prstGeom prst="rect">
            <a:avLst/>
          </a:prstGeom>
          <a:noFill/>
          <a:ln w="19050" cap="flat" cmpd="sng" algn="ctr">
            <a:noFill/>
            <a:prstDash val="solid"/>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性能评估</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1" name="矩形 130">
            <a:extLst>
              <a:ext uri="{FF2B5EF4-FFF2-40B4-BE49-F238E27FC236}">
                <a16:creationId xmlns:a16="http://schemas.microsoft.com/office/drawing/2014/main" id="{8DE273A4-8CE6-4F7F-833C-1D72A6B750B2}"/>
              </a:ext>
            </a:extLst>
          </p:cNvPr>
          <p:cNvSpPr/>
          <p:nvPr>
            <p:custDataLst>
              <p:tags r:id="rId28"/>
            </p:custDataLst>
          </p:nvPr>
        </p:nvSpPr>
        <p:spPr bwMode="auto">
          <a:xfrm>
            <a:off x="831727" y="4035666"/>
            <a:ext cx="692886"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加速层</a:t>
            </a:r>
          </a:p>
        </p:txBody>
      </p:sp>
      <p:sp>
        <p:nvSpPr>
          <p:cNvPr id="132" name="矩形 131">
            <a:extLst>
              <a:ext uri="{FF2B5EF4-FFF2-40B4-BE49-F238E27FC236}">
                <a16:creationId xmlns:a16="http://schemas.microsoft.com/office/drawing/2014/main" id="{BE4E2674-9FD0-488C-BE2F-9B72556B9D46}"/>
              </a:ext>
            </a:extLst>
          </p:cNvPr>
          <p:cNvSpPr/>
          <p:nvPr>
            <p:custDataLst>
              <p:tags r:id="rId29"/>
            </p:custDataLst>
          </p:nvPr>
        </p:nvSpPr>
        <p:spPr bwMode="auto">
          <a:xfrm>
            <a:off x="1957313" y="3925139"/>
            <a:ext cx="3448928" cy="372507"/>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异构并行算力加速包</a:t>
            </a:r>
          </a:p>
        </p:txBody>
      </p:sp>
      <p:sp>
        <p:nvSpPr>
          <p:cNvPr id="133" name="矩形 132">
            <a:extLst>
              <a:ext uri="{FF2B5EF4-FFF2-40B4-BE49-F238E27FC236}">
                <a16:creationId xmlns:a16="http://schemas.microsoft.com/office/drawing/2014/main" id="{CBDBE3BA-A4B3-48DD-8D32-6D7707895801}"/>
              </a:ext>
            </a:extLst>
          </p:cNvPr>
          <p:cNvSpPr/>
          <p:nvPr>
            <p:custDataLst>
              <p:tags r:id="rId30"/>
            </p:custDataLst>
          </p:nvPr>
        </p:nvSpPr>
        <p:spPr bwMode="auto">
          <a:xfrm>
            <a:off x="829161" y="2657366"/>
            <a:ext cx="698018"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应用层</a:t>
            </a:r>
          </a:p>
        </p:txBody>
      </p:sp>
      <p:sp>
        <p:nvSpPr>
          <p:cNvPr id="134" name="矩形 133">
            <a:extLst>
              <a:ext uri="{FF2B5EF4-FFF2-40B4-BE49-F238E27FC236}">
                <a16:creationId xmlns:a16="http://schemas.microsoft.com/office/drawing/2014/main" id="{4D496C06-4157-4910-B1C6-C1DBE6A48A92}"/>
              </a:ext>
            </a:extLst>
          </p:cNvPr>
          <p:cNvSpPr/>
          <p:nvPr>
            <p:custDataLst>
              <p:tags r:id="rId31"/>
            </p:custDataLst>
          </p:nvPr>
        </p:nvSpPr>
        <p:spPr bwMode="auto">
          <a:xfrm>
            <a:off x="1661375" y="2570642"/>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AI</a:t>
            </a: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大模型</a:t>
            </a:r>
          </a:p>
        </p:txBody>
      </p:sp>
      <p:sp>
        <p:nvSpPr>
          <p:cNvPr id="135" name="矩形 134">
            <a:extLst>
              <a:ext uri="{FF2B5EF4-FFF2-40B4-BE49-F238E27FC236}">
                <a16:creationId xmlns:a16="http://schemas.microsoft.com/office/drawing/2014/main" id="{C2874E03-3C87-47EF-BA11-BB8C74FBCCEA}"/>
              </a:ext>
            </a:extLst>
          </p:cNvPr>
          <p:cNvSpPr/>
          <p:nvPr>
            <p:custDataLst>
              <p:tags r:id="rId32"/>
            </p:custDataLst>
          </p:nvPr>
        </p:nvSpPr>
        <p:spPr bwMode="auto">
          <a:xfrm>
            <a:off x="2915460" y="2570642"/>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行业应用</a:t>
            </a:r>
          </a:p>
        </p:txBody>
      </p:sp>
      <p:sp>
        <p:nvSpPr>
          <p:cNvPr id="136" name="矩形 135">
            <a:extLst>
              <a:ext uri="{FF2B5EF4-FFF2-40B4-BE49-F238E27FC236}">
                <a16:creationId xmlns:a16="http://schemas.microsoft.com/office/drawing/2014/main" id="{5EA52F9D-3CD9-4A34-90BE-3B7E9EA96FFA}"/>
              </a:ext>
            </a:extLst>
          </p:cNvPr>
          <p:cNvSpPr/>
          <p:nvPr>
            <p:custDataLst>
              <p:tags r:id="rId33"/>
            </p:custDataLst>
          </p:nvPr>
        </p:nvSpPr>
        <p:spPr bwMode="auto">
          <a:xfrm>
            <a:off x="4169545" y="2570642"/>
            <a:ext cx="850461" cy="324900"/>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超算应用</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37" name="矩形 136">
            <a:extLst>
              <a:ext uri="{FF2B5EF4-FFF2-40B4-BE49-F238E27FC236}">
                <a16:creationId xmlns:a16="http://schemas.microsoft.com/office/drawing/2014/main" id="{9B103744-B9C7-4448-8FFB-5E3532A6BD7F}"/>
              </a:ext>
            </a:extLst>
          </p:cNvPr>
          <p:cNvSpPr/>
          <p:nvPr>
            <p:custDataLst>
              <p:tags r:id="rId34"/>
            </p:custDataLst>
          </p:nvPr>
        </p:nvSpPr>
        <p:spPr bwMode="auto">
          <a:xfrm>
            <a:off x="2246376" y="5224984"/>
            <a:ext cx="2864548" cy="320848"/>
          </a:xfrm>
          <a:prstGeom prst="rect">
            <a:avLst/>
          </a:prstGeom>
          <a:noFill/>
          <a:ln w="19050" cap="flat" cmpd="sng" algn="ctr">
            <a:noFill/>
            <a:prstDash val="solid"/>
            <a:miter lim="800000"/>
          </a:ln>
          <a:effectLst/>
        </p:spPr>
        <p:txBody>
          <a:bodyPr lIns="21603" tIns="10801" rIns="21603" bIns="10801"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超聚变服务器操作系统</a:t>
            </a:r>
            <a:r>
              <a:rPr kumimoji="0" lang="en-US" altLang="zh-CN" sz="1400" b="1" i="0" u="none" strike="noStrike" kern="100" cap="none" spc="0" normalizeH="0" baseline="0" noProof="0" dirty="0">
                <a:ln>
                  <a:noFill/>
                </a:ln>
                <a:solidFill>
                  <a:srgbClr val="FF0000"/>
                </a:solidFill>
                <a:effectLst/>
                <a:uLnTx/>
                <a:uFillTx/>
                <a:latin typeface="微软雅黑" panose="020B0503020204020204" pitchFamily="34" charset="-122"/>
                <a:ea typeface="微软雅黑" panose="020B0503020204020204" pitchFamily="34" charset="-122"/>
                <a:cs typeface="+mn-ea"/>
                <a:sym typeface="+mn-lt"/>
              </a:rPr>
              <a:t>FusionOS</a:t>
            </a:r>
          </a:p>
        </p:txBody>
      </p:sp>
      <p:sp>
        <p:nvSpPr>
          <p:cNvPr id="138" name="矩形 137">
            <a:extLst>
              <a:ext uri="{FF2B5EF4-FFF2-40B4-BE49-F238E27FC236}">
                <a16:creationId xmlns:a16="http://schemas.microsoft.com/office/drawing/2014/main" id="{5FA72B81-4BB3-4373-B5A0-3E5910B0DD96}"/>
              </a:ext>
            </a:extLst>
          </p:cNvPr>
          <p:cNvSpPr/>
          <p:nvPr>
            <p:custDataLst>
              <p:tags r:id="rId35"/>
            </p:custDataLst>
          </p:nvPr>
        </p:nvSpPr>
        <p:spPr bwMode="auto">
          <a:xfrm>
            <a:off x="827328" y="5309681"/>
            <a:ext cx="701684" cy="151452"/>
          </a:xfrm>
          <a:prstGeom prst="rect">
            <a:avLst/>
          </a:prstGeom>
          <a:noFill/>
          <a:ln w="19050" cap="flat" cmpd="sng" algn="ctr">
            <a:noFill/>
            <a:prstDash val="solid"/>
            <a:miter lim="800000"/>
          </a:ln>
          <a:effectLst/>
        </p:spPr>
        <p:txBody>
          <a:bodyPr rot="0" vertOverflow="overflow" horzOverflow="overflow" vert="horz" wrap="square" lIns="0" tIns="0" rIns="0" bIns="0" numCol="1" spcCol="0" rtlCol="0" fromWordArt="0" anchor="ctr" anchorCtr="0" forceAA="0" compatLnSpc="1">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基础软件层</a:t>
            </a:r>
          </a:p>
        </p:txBody>
      </p:sp>
      <p:sp>
        <p:nvSpPr>
          <p:cNvPr id="139" name="矩形 138">
            <a:extLst>
              <a:ext uri="{FF2B5EF4-FFF2-40B4-BE49-F238E27FC236}">
                <a16:creationId xmlns:a16="http://schemas.microsoft.com/office/drawing/2014/main" id="{E8D84D25-7B54-49B2-90DD-1E4FEFC48256}"/>
              </a:ext>
            </a:extLst>
          </p:cNvPr>
          <p:cNvSpPr/>
          <p:nvPr>
            <p:custDataLst>
              <p:tags r:id="rId36"/>
            </p:custDataLst>
          </p:nvPr>
        </p:nvSpPr>
        <p:spPr bwMode="auto">
          <a:xfrm>
            <a:off x="5423631" y="2657365"/>
            <a:ext cx="267861" cy="151452"/>
          </a:xfrm>
          <a:prstGeom prst="rect">
            <a:avLst/>
          </a:prstGeom>
          <a:noFill/>
          <a:ln w="19050" cap="flat" cmpd="sng" algn="ctr">
            <a:noFill/>
            <a:prstDash val="solid"/>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t>
            </a:r>
          </a:p>
        </p:txBody>
      </p:sp>
      <p:sp>
        <p:nvSpPr>
          <p:cNvPr id="140" name="矩形 139">
            <a:extLst>
              <a:ext uri="{FF2B5EF4-FFF2-40B4-BE49-F238E27FC236}">
                <a16:creationId xmlns:a16="http://schemas.microsoft.com/office/drawing/2014/main" id="{80250733-5C3A-4A2D-A31E-BFF080AE43D8}"/>
              </a:ext>
            </a:extLst>
          </p:cNvPr>
          <p:cNvSpPr/>
          <p:nvPr>
            <p:custDataLst>
              <p:tags r:id="rId37"/>
            </p:custDataLst>
          </p:nvPr>
        </p:nvSpPr>
        <p:spPr bwMode="auto">
          <a:xfrm>
            <a:off x="5423631" y="4477720"/>
            <a:ext cx="267861" cy="151452"/>
          </a:xfrm>
          <a:prstGeom prst="rect">
            <a:avLst/>
          </a:prstGeom>
          <a:noFill/>
          <a:ln w="19050" cap="flat" cmpd="sng" algn="ctr">
            <a:noFill/>
            <a:prstDash val="solid"/>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t>
            </a:r>
          </a:p>
        </p:txBody>
      </p:sp>
      <p:sp>
        <p:nvSpPr>
          <p:cNvPr id="141" name="矩形 140">
            <a:extLst>
              <a:ext uri="{FF2B5EF4-FFF2-40B4-BE49-F238E27FC236}">
                <a16:creationId xmlns:a16="http://schemas.microsoft.com/office/drawing/2014/main" id="{01567E40-B4F0-4C10-8670-4CCCB829BD65}"/>
              </a:ext>
            </a:extLst>
          </p:cNvPr>
          <p:cNvSpPr/>
          <p:nvPr>
            <p:custDataLst>
              <p:tags r:id="rId38"/>
            </p:custDataLst>
          </p:nvPr>
        </p:nvSpPr>
        <p:spPr bwMode="auto">
          <a:xfrm>
            <a:off x="5423631" y="4893700"/>
            <a:ext cx="267861" cy="151452"/>
          </a:xfrm>
          <a:prstGeom prst="rect">
            <a:avLst/>
          </a:prstGeom>
          <a:noFill/>
          <a:ln w="19050" cap="flat" cmpd="sng" algn="ctr">
            <a:noFill/>
            <a:prstDash val="solid"/>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t>
            </a:r>
          </a:p>
        </p:txBody>
      </p:sp>
      <p:sp>
        <p:nvSpPr>
          <p:cNvPr id="142" name="矩形 141">
            <a:extLst>
              <a:ext uri="{FF2B5EF4-FFF2-40B4-BE49-F238E27FC236}">
                <a16:creationId xmlns:a16="http://schemas.microsoft.com/office/drawing/2014/main" id="{EBD74DB7-F8D9-4453-99B3-FDFE13DE0559}"/>
              </a:ext>
            </a:extLst>
          </p:cNvPr>
          <p:cNvSpPr/>
          <p:nvPr>
            <p:custDataLst>
              <p:tags r:id="rId39"/>
            </p:custDataLst>
          </p:nvPr>
        </p:nvSpPr>
        <p:spPr bwMode="auto">
          <a:xfrm>
            <a:off x="5423631" y="5725661"/>
            <a:ext cx="267861" cy="151452"/>
          </a:xfrm>
          <a:prstGeom prst="rect">
            <a:avLst/>
          </a:prstGeom>
          <a:noFill/>
          <a:ln w="19050" cap="flat" cmpd="sng" algn="ctr">
            <a:noFill/>
            <a:prstDash val="solid"/>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t>
            </a:r>
          </a:p>
        </p:txBody>
      </p:sp>
      <p:sp>
        <p:nvSpPr>
          <p:cNvPr id="143" name="矩形 142">
            <a:extLst>
              <a:ext uri="{FF2B5EF4-FFF2-40B4-BE49-F238E27FC236}">
                <a16:creationId xmlns:a16="http://schemas.microsoft.com/office/drawing/2014/main" id="{34FAB938-EFBB-4AFC-85DE-457F0B4D4799}"/>
              </a:ext>
            </a:extLst>
          </p:cNvPr>
          <p:cNvSpPr/>
          <p:nvPr>
            <p:custDataLst>
              <p:tags r:id="rId40"/>
            </p:custDataLst>
          </p:nvPr>
        </p:nvSpPr>
        <p:spPr bwMode="auto">
          <a:xfrm>
            <a:off x="826354" y="3073346"/>
            <a:ext cx="850461" cy="151452"/>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AI</a:t>
            </a: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加速库</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44" name="矩形 143">
            <a:extLst>
              <a:ext uri="{FF2B5EF4-FFF2-40B4-BE49-F238E27FC236}">
                <a16:creationId xmlns:a16="http://schemas.microsoft.com/office/drawing/2014/main" id="{9E4956DF-E0A2-4743-95C2-A1BE3EE5654A}"/>
              </a:ext>
            </a:extLst>
          </p:cNvPr>
          <p:cNvSpPr/>
          <p:nvPr>
            <p:custDataLst>
              <p:tags r:id="rId41"/>
            </p:custDataLst>
          </p:nvPr>
        </p:nvSpPr>
        <p:spPr bwMode="auto">
          <a:xfrm>
            <a:off x="1822162" y="3073345"/>
            <a:ext cx="1518529" cy="151452"/>
          </a:xfrm>
          <a:prstGeom prst="rect">
            <a:avLst/>
          </a:prstGeom>
          <a:noFill/>
          <a:ln w="19050" cap="rnd" cmpd="sng" algn="ctr">
            <a:noFill/>
            <a:prstDash val="sysDot"/>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行业高性能计算应用加速</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45" name="矩形 144">
            <a:extLst>
              <a:ext uri="{FF2B5EF4-FFF2-40B4-BE49-F238E27FC236}">
                <a16:creationId xmlns:a16="http://schemas.microsoft.com/office/drawing/2014/main" id="{36ECA6C2-7B4F-42E5-B5C2-694CD90476DD}"/>
              </a:ext>
            </a:extLst>
          </p:cNvPr>
          <p:cNvSpPr/>
          <p:nvPr>
            <p:custDataLst>
              <p:tags r:id="rId42"/>
            </p:custDataLst>
          </p:nvPr>
        </p:nvSpPr>
        <p:spPr bwMode="auto">
          <a:xfrm>
            <a:off x="3486037" y="3073346"/>
            <a:ext cx="850461" cy="151452"/>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多样算子库 </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46" name="矩形 145">
            <a:extLst>
              <a:ext uri="{FF2B5EF4-FFF2-40B4-BE49-F238E27FC236}">
                <a16:creationId xmlns:a16="http://schemas.microsoft.com/office/drawing/2014/main" id="{E894CB28-DC19-466D-A1E0-E62F9CB35681}"/>
              </a:ext>
            </a:extLst>
          </p:cNvPr>
          <p:cNvSpPr/>
          <p:nvPr>
            <p:custDataLst>
              <p:tags r:id="rId43"/>
            </p:custDataLst>
          </p:nvPr>
        </p:nvSpPr>
        <p:spPr bwMode="auto">
          <a:xfrm>
            <a:off x="4815878" y="3073346"/>
            <a:ext cx="850461" cy="151452"/>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应用加速库 </a:t>
            </a:r>
            <a:endParaRPr kumimoji="0" lang="en-US" altLang="zh-CN" sz="984"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grpSp>
        <p:nvGrpSpPr>
          <p:cNvPr id="147" name="组合 146">
            <a:extLst>
              <a:ext uri="{FF2B5EF4-FFF2-40B4-BE49-F238E27FC236}">
                <a16:creationId xmlns:a16="http://schemas.microsoft.com/office/drawing/2014/main" id="{2E6DE117-CB23-4DD0-BD3B-8E5CA9AAD04B}"/>
              </a:ext>
            </a:extLst>
          </p:cNvPr>
          <p:cNvGrpSpPr/>
          <p:nvPr/>
        </p:nvGrpSpPr>
        <p:grpSpPr>
          <a:xfrm>
            <a:off x="787329" y="3435267"/>
            <a:ext cx="1055597" cy="416341"/>
            <a:chOff x="3219100" y="5454091"/>
            <a:chExt cx="3930381" cy="574894"/>
          </a:xfrm>
        </p:grpSpPr>
        <p:sp>
          <p:nvSpPr>
            <p:cNvPr id="148" name="上箭头 265">
              <a:extLst>
                <a:ext uri="{FF2B5EF4-FFF2-40B4-BE49-F238E27FC236}">
                  <a16:creationId xmlns:a16="http://schemas.microsoft.com/office/drawing/2014/main" id="{FE4BEE80-0822-4D76-B6ED-468E00106C69}"/>
                </a:ext>
              </a:extLst>
            </p:cNvPr>
            <p:cNvSpPr/>
            <p:nvPr/>
          </p:nvSpPr>
          <p:spPr>
            <a:xfrm>
              <a:off x="4610935" y="5454091"/>
              <a:ext cx="1146711" cy="247500"/>
            </a:xfrm>
            <a:prstGeom prst="upArrow">
              <a:avLst/>
            </a:prstGeom>
            <a:gradFill>
              <a:gsLst>
                <a:gs pos="0">
                  <a:srgbClr val="D0D7FF">
                    <a:alpha val="30000"/>
                  </a:srgbClr>
                </a:gs>
                <a:gs pos="100000">
                  <a:srgbClr val="D0D7FF">
                    <a:alpha val="0"/>
                  </a:srgbClr>
                </a:gs>
              </a:gsLst>
              <a:lin ang="5400000" scaled="0"/>
            </a:gradFill>
            <a:ln w="3175" cap="flat">
              <a:noFill/>
              <a:miter lim="400000"/>
            </a:ln>
            <a:effectLst/>
            <a:sp3d/>
          </p:spPr>
          <p:txBody>
            <a:bodyPr rot="0" spcFirstLastPara="1" vertOverflow="overflow" horzOverflow="overflow" vert="horz" wrap="square" lIns="13229" tIns="13229" rIns="13229" bIns="13229" numCol="1" spcCol="38100" rtlCol="0" anchor="ctr">
              <a:spAutoFit/>
            </a:bodyPr>
            <a:lstStyle/>
            <a:p>
              <a:pPr marL="0" marR="0" lvl="0" indent="0" defTabSz="144478" eaLnBrk="1" fontAlgn="auto" latinLnBrk="0" hangingPunct="1">
                <a:lnSpc>
                  <a:spcPct val="100000"/>
                </a:lnSpc>
                <a:spcBef>
                  <a:spcPts val="0"/>
                </a:spcBef>
                <a:spcAft>
                  <a:spcPts val="0"/>
                </a:spcAft>
                <a:buClrTx/>
                <a:buSzTx/>
                <a:buFontTx/>
                <a:buNone/>
                <a:tabLst/>
                <a:defRPr/>
              </a:pPr>
              <a:endParaRPr kumimoji="0" lang="zh-CN" altLang="en-US" sz="703"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49" name="矩形 148">
              <a:extLst>
                <a:ext uri="{FF2B5EF4-FFF2-40B4-BE49-F238E27FC236}">
                  <a16:creationId xmlns:a16="http://schemas.microsoft.com/office/drawing/2014/main" id="{163337EC-928C-447B-9272-D4114E15556C}"/>
                </a:ext>
              </a:extLst>
            </p:cNvPr>
            <p:cNvSpPr/>
            <p:nvPr>
              <p:custDataLst>
                <p:tags r:id="rId58"/>
              </p:custDataLst>
            </p:nvPr>
          </p:nvSpPr>
          <p:spPr bwMode="auto">
            <a:xfrm>
              <a:off x="3219100" y="5688997"/>
              <a:ext cx="3930381" cy="339988"/>
            </a:xfrm>
            <a:prstGeom prst="rect">
              <a:avLst/>
            </a:prstGeom>
            <a:noFill/>
            <a:ln w="19050" cap="rnd" cmpd="sng" algn="ctr">
              <a:noFill/>
              <a:prstDash val="sysDot"/>
              <a:miter lim="800000"/>
            </a:ln>
            <a:effectLst/>
          </p:spPr>
          <p:txBody>
            <a:bodyPr wrap="square"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国产算力平台评估搭建</a:t>
              </a:r>
            </a:p>
          </p:txBody>
        </p:sp>
      </p:grpSp>
      <p:grpSp>
        <p:nvGrpSpPr>
          <p:cNvPr id="150" name="组合 149">
            <a:extLst>
              <a:ext uri="{FF2B5EF4-FFF2-40B4-BE49-F238E27FC236}">
                <a16:creationId xmlns:a16="http://schemas.microsoft.com/office/drawing/2014/main" id="{3C842FF2-816C-4052-8216-2CD23703624F}"/>
              </a:ext>
            </a:extLst>
          </p:cNvPr>
          <p:cNvGrpSpPr/>
          <p:nvPr/>
        </p:nvGrpSpPr>
        <p:grpSpPr>
          <a:xfrm>
            <a:off x="2156196" y="3435263"/>
            <a:ext cx="850461" cy="354786"/>
            <a:chOff x="3384291" y="5454090"/>
            <a:chExt cx="3600000" cy="489898"/>
          </a:xfrm>
        </p:grpSpPr>
        <p:sp>
          <p:nvSpPr>
            <p:cNvPr id="151" name="上箭头 263">
              <a:extLst>
                <a:ext uri="{FF2B5EF4-FFF2-40B4-BE49-F238E27FC236}">
                  <a16:creationId xmlns:a16="http://schemas.microsoft.com/office/drawing/2014/main" id="{E974D0C6-ECDE-4AEC-951F-2A09D4FC382A}"/>
                </a:ext>
              </a:extLst>
            </p:cNvPr>
            <p:cNvSpPr/>
            <p:nvPr/>
          </p:nvSpPr>
          <p:spPr>
            <a:xfrm>
              <a:off x="4610938" y="5454090"/>
              <a:ext cx="1146711" cy="247500"/>
            </a:xfrm>
            <a:prstGeom prst="upArrow">
              <a:avLst/>
            </a:prstGeom>
            <a:gradFill>
              <a:gsLst>
                <a:gs pos="0">
                  <a:srgbClr val="D0D7FF">
                    <a:alpha val="30000"/>
                  </a:srgbClr>
                </a:gs>
                <a:gs pos="100000">
                  <a:srgbClr val="D0D7FF">
                    <a:alpha val="0"/>
                  </a:srgbClr>
                </a:gs>
              </a:gsLst>
              <a:lin ang="5400000" scaled="0"/>
            </a:gradFill>
            <a:ln w="3175" cap="flat">
              <a:noFill/>
              <a:miter lim="400000"/>
            </a:ln>
            <a:effectLst/>
            <a:sp3d/>
          </p:spPr>
          <p:txBody>
            <a:bodyPr rot="0" spcFirstLastPara="1" vertOverflow="overflow" horzOverflow="overflow" vert="horz" wrap="square" lIns="13229" tIns="13229" rIns="13229" bIns="13229" numCol="1" spcCol="38100" rtlCol="0" anchor="ctr">
              <a:spAutoFit/>
            </a:bodyPr>
            <a:lstStyle/>
            <a:p>
              <a:pPr marL="0" marR="0" lvl="0" indent="0" defTabSz="144478" eaLnBrk="1" fontAlgn="auto" latinLnBrk="0" hangingPunct="1">
                <a:lnSpc>
                  <a:spcPct val="100000"/>
                </a:lnSpc>
                <a:spcBef>
                  <a:spcPts val="0"/>
                </a:spcBef>
                <a:spcAft>
                  <a:spcPts val="0"/>
                </a:spcAft>
                <a:buClrTx/>
                <a:buSzTx/>
                <a:buFontTx/>
                <a:buNone/>
                <a:tabLst/>
                <a:defRPr/>
              </a:pPr>
              <a:endParaRPr kumimoji="0" lang="zh-CN" altLang="en-US" sz="703"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52" name="矩形 151">
              <a:extLst>
                <a:ext uri="{FF2B5EF4-FFF2-40B4-BE49-F238E27FC236}">
                  <a16:creationId xmlns:a16="http://schemas.microsoft.com/office/drawing/2014/main" id="{AB62158A-8D81-4AFA-A100-833FE940082D}"/>
                </a:ext>
              </a:extLst>
            </p:cNvPr>
            <p:cNvSpPr/>
            <p:nvPr>
              <p:custDataLst>
                <p:tags r:id="rId57"/>
              </p:custDataLst>
            </p:nvPr>
          </p:nvSpPr>
          <p:spPr bwMode="auto">
            <a:xfrm>
              <a:off x="3384291" y="5773993"/>
              <a:ext cx="3600000" cy="169995"/>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平台性能优化</a:t>
              </a:r>
            </a:p>
          </p:txBody>
        </p:sp>
      </p:grpSp>
      <p:grpSp>
        <p:nvGrpSpPr>
          <p:cNvPr id="153" name="组合 152">
            <a:extLst>
              <a:ext uri="{FF2B5EF4-FFF2-40B4-BE49-F238E27FC236}">
                <a16:creationId xmlns:a16="http://schemas.microsoft.com/office/drawing/2014/main" id="{094374B7-D56E-44A0-A93C-33CF9B7FA46E}"/>
              </a:ext>
            </a:extLst>
          </p:cNvPr>
          <p:cNvGrpSpPr/>
          <p:nvPr/>
        </p:nvGrpSpPr>
        <p:grpSpPr>
          <a:xfrm>
            <a:off x="3486037" y="3435263"/>
            <a:ext cx="850461" cy="354786"/>
            <a:chOff x="3384291" y="5454090"/>
            <a:chExt cx="3600000" cy="489898"/>
          </a:xfrm>
        </p:grpSpPr>
        <p:sp>
          <p:nvSpPr>
            <p:cNvPr id="154" name="上箭头 261">
              <a:extLst>
                <a:ext uri="{FF2B5EF4-FFF2-40B4-BE49-F238E27FC236}">
                  <a16:creationId xmlns:a16="http://schemas.microsoft.com/office/drawing/2014/main" id="{5F47D5AD-18E4-4629-AF24-21B49DD0313B}"/>
                </a:ext>
              </a:extLst>
            </p:cNvPr>
            <p:cNvSpPr/>
            <p:nvPr/>
          </p:nvSpPr>
          <p:spPr>
            <a:xfrm>
              <a:off x="4610938" y="5454090"/>
              <a:ext cx="1146711" cy="247500"/>
            </a:xfrm>
            <a:prstGeom prst="upArrow">
              <a:avLst/>
            </a:prstGeom>
            <a:gradFill>
              <a:gsLst>
                <a:gs pos="0">
                  <a:srgbClr val="D0D7FF">
                    <a:alpha val="30000"/>
                  </a:srgbClr>
                </a:gs>
                <a:gs pos="100000">
                  <a:srgbClr val="D0D7FF">
                    <a:alpha val="0"/>
                  </a:srgbClr>
                </a:gs>
              </a:gsLst>
              <a:lin ang="5400000" scaled="0"/>
            </a:gradFill>
            <a:ln w="3175" cap="flat">
              <a:noFill/>
              <a:miter lim="400000"/>
            </a:ln>
            <a:effectLst/>
            <a:sp3d/>
          </p:spPr>
          <p:txBody>
            <a:bodyPr rot="0" spcFirstLastPara="1" vertOverflow="overflow" horzOverflow="overflow" vert="horz" wrap="square" lIns="13229" tIns="13229" rIns="13229" bIns="13229" numCol="1" spcCol="38100" rtlCol="0" anchor="ctr">
              <a:spAutoFit/>
            </a:bodyPr>
            <a:lstStyle/>
            <a:p>
              <a:pPr marL="0" marR="0" lvl="0" indent="0" defTabSz="144478" eaLnBrk="1" fontAlgn="auto" latinLnBrk="0" hangingPunct="1">
                <a:lnSpc>
                  <a:spcPct val="100000"/>
                </a:lnSpc>
                <a:spcBef>
                  <a:spcPts val="0"/>
                </a:spcBef>
                <a:spcAft>
                  <a:spcPts val="0"/>
                </a:spcAft>
                <a:buClrTx/>
                <a:buSzTx/>
                <a:buFontTx/>
                <a:buNone/>
                <a:tabLst/>
                <a:defRPr/>
              </a:pPr>
              <a:endParaRPr kumimoji="0" lang="zh-CN" altLang="en-US" sz="703"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55" name="矩形 154">
              <a:extLst>
                <a:ext uri="{FF2B5EF4-FFF2-40B4-BE49-F238E27FC236}">
                  <a16:creationId xmlns:a16="http://schemas.microsoft.com/office/drawing/2014/main" id="{32BBC917-100E-41D9-8AA7-B0C2C41DA3B2}"/>
                </a:ext>
              </a:extLst>
            </p:cNvPr>
            <p:cNvSpPr/>
            <p:nvPr>
              <p:custDataLst>
                <p:tags r:id="rId56"/>
              </p:custDataLst>
            </p:nvPr>
          </p:nvSpPr>
          <p:spPr bwMode="auto">
            <a:xfrm>
              <a:off x="3384291" y="5773993"/>
              <a:ext cx="3600000" cy="169995"/>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核心算子库研发</a:t>
              </a:r>
            </a:p>
          </p:txBody>
        </p:sp>
      </p:grpSp>
      <p:grpSp>
        <p:nvGrpSpPr>
          <p:cNvPr id="156" name="组合 155">
            <a:extLst>
              <a:ext uri="{FF2B5EF4-FFF2-40B4-BE49-F238E27FC236}">
                <a16:creationId xmlns:a16="http://schemas.microsoft.com/office/drawing/2014/main" id="{6E9686D1-1A21-451B-B9D6-3C6BB6C988F2}"/>
              </a:ext>
            </a:extLst>
          </p:cNvPr>
          <p:cNvGrpSpPr/>
          <p:nvPr/>
        </p:nvGrpSpPr>
        <p:grpSpPr>
          <a:xfrm>
            <a:off x="4815878" y="3435263"/>
            <a:ext cx="850461" cy="354786"/>
            <a:chOff x="3384291" y="5454090"/>
            <a:chExt cx="3600000" cy="489898"/>
          </a:xfrm>
        </p:grpSpPr>
        <p:sp>
          <p:nvSpPr>
            <p:cNvPr id="157" name="上箭头 259">
              <a:extLst>
                <a:ext uri="{FF2B5EF4-FFF2-40B4-BE49-F238E27FC236}">
                  <a16:creationId xmlns:a16="http://schemas.microsoft.com/office/drawing/2014/main" id="{7960B82C-68AB-4C89-AA54-03FD34FF2D4E}"/>
                </a:ext>
              </a:extLst>
            </p:cNvPr>
            <p:cNvSpPr/>
            <p:nvPr/>
          </p:nvSpPr>
          <p:spPr>
            <a:xfrm>
              <a:off x="4610938" y="5454090"/>
              <a:ext cx="1146711" cy="247500"/>
            </a:xfrm>
            <a:prstGeom prst="upArrow">
              <a:avLst/>
            </a:prstGeom>
            <a:gradFill>
              <a:gsLst>
                <a:gs pos="0">
                  <a:srgbClr val="D0D7FF">
                    <a:alpha val="30000"/>
                  </a:srgbClr>
                </a:gs>
                <a:gs pos="100000">
                  <a:srgbClr val="D0D7FF">
                    <a:alpha val="0"/>
                  </a:srgbClr>
                </a:gs>
              </a:gsLst>
              <a:lin ang="5400000" scaled="0"/>
            </a:gradFill>
            <a:ln w="3175" cap="flat">
              <a:noFill/>
              <a:miter lim="400000"/>
            </a:ln>
            <a:effectLst/>
            <a:sp3d/>
          </p:spPr>
          <p:txBody>
            <a:bodyPr rot="0" spcFirstLastPara="1" vertOverflow="overflow" horzOverflow="overflow" vert="horz" wrap="square" lIns="13229" tIns="13229" rIns="13229" bIns="13229" numCol="1" spcCol="38100" rtlCol="0" anchor="ctr">
              <a:spAutoFit/>
            </a:bodyPr>
            <a:lstStyle/>
            <a:p>
              <a:pPr marL="0" marR="0" lvl="0" indent="0" defTabSz="144478" eaLnBrk="1" fontAlgn="auto" latinLnBrk="0" hangingPunct="1">
                <a:lnSpc>
                  <a:spcPct val="100000"/>
                </a:lnSpc>
                <a:spcBef>
                  <a:spcPts val="0"/>
                </a:spcBef>
                <a:spcAft>
                  <a:spcPts val="0"/>
                </a:spcAft>
                <a:buClrTx/>
                <a:buSzTx/>
                <a:buFontTx/>
                <a:buNone/>
                <a:tabLst/>
                <a:defRPr/>
              </a:pPr>
              <a:endParaRPr kumimoji="0" lang="zh-CN" altLang="en-US" sz="703"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58" name="矩形 157">
              <a:extLst>
                <a:ext uri="{FF2B5EF4-FFF2-40B4-BE49-F238E27FC236}">
                  <a16:creationId xmlns:a16="http://schemas.microsoft.com/office/drawing/2014/main" id="{D7190CBB-CD91-438F-8993-6E1A038E5704}"/>
                </a:ext>
              </a:extLst>
            </p:cNvPr>
            <p:cNvSpPr/>
            <p:nvPr>
              <p:custDataLst>
                <p:tags r:id="rId55"/>
              </p:custDataLst>
            </p:nvPr>
          </p:nvSpPr>
          <p:spPr bwMode="auto">
            <a:xfrm>
              <a:off x="3384291" y="5773993"/>
              <a:ext cx="3600000" cy="169995"/>
            </a:xfrm>
            <a:prstGeom prst="rect">
              <a:avLst/>
            </a:prstGeom>
            <a:noFill/>
            <a:ln w="19050" cap="rnd" cmpd="sng" algn="ctr">
              <a:noFill/>
              <a:prstDash val="sysDot"/>
              <a:miter lim="800000"/>
            </a:ln>
            <a:effectLst/>
          </p:spPr>
          <p:txBody>
            <a:bodyPr lIns="0" tIns="0" rIns="0" bIns="0" anchor="ctr">
              <a:sp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800" b="0" i="0" u="none" strike="noStrike" kern="1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ea"/>
                  <a:sym typeface="+mn-lt"/>
                </a:rPr>
                <a:t>应用开发调优</a:t>
              </a:r>
            </a:p>
          </p:txBody>
        </p:sp>
      </p:grpSp>
      <p:sp>
        <p:nvSpPr>
          <p:cNvPr id="159" name="矩形 158">
            <a:extLst>
              <a:ext uri="{FF2B5EF4-FFF2-40B4-BE49-F238E27FC236}">
                <a16:creationId xmlns:a16="http://schemas.microsoft.com/office/drawing/2014/main" id="{B80BFC3D-5A2C-497C-B9B9-64C19C9712C2}"/>
              </a:ext>
            </a:extLst>
          </p:cNvPr>
          <p:cNvSpPr/>
          <p:nvPr/>
        </p:nvSpPr>
        <p:spPr>
          <a:xfrm>
            <a:off x="6719772" y="1548682"/>
            <a:ext cx="4260572" cy="476156"/>
          </a:xfrm>
          <a:prstGeom prst="rect">
            <a:avLst/>
          </a:prstGeom>
        </p:spPr>
        <p:txBody>
          <a:bodyPr wrap="square" lIns="0" tIns="0" rIns="0" bIns="0">
            <a:spAutoFit/>
          </a:bodyPr>
          <a:lstStyle/>
          <a:p>
            <a:pPr marL="2851" algn="ctr" defTabSz="216050">
              <a:tabLst>
                <a:tab pos="285516" algn="ctr"/>
              </a:tabLst>
            </a:pP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五步实现异构并行高性能计算平台</a:t>
            </a:r>
            <a:endParaRPr lang="en-US" altLang="zh-CN" sz="1547" b="1" dirty="0">
              <a:solidFill>
                <a:prstClr val="black"/>
              </a:solidFill>
              <a:latin typeface="微软雅黑" panose="020B0503020204020204" pitchFamily="34" charset="-122"/>
              <a:ea typeface="微软雅黑" panose="020B0503020204020204" pitchFamily="34" charset="-122"/>
              <a:cs typeface="+mn-ea"/>
              <a:sym typeface="+mn-lt"/>
            </a:endParaRPr>
          </a:p>
          <a:p>
            <a:pPr marL="2851" algn="ctr" defTabSz="216050">
              <a:tabLst>
                <a:tab pos="285516" algn="ctr"/>
              </a:tabLst>
            </a:pP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使能</a:t>
            </a:r>
            <a:r>
              <a:rPr lang="en-US" altLang="zh-CN" sz="1547" b="1" dirty="0">
                <a:solidFill>
                  <a:prstClr val="black"/>
                </a:solidFill>
                <a:latin typeface="微软雅黑" panose="020B0503020204020204" pitchFamily="34" charset="-122"/>
                <a:ea typeface="微软雅黑" panose="020B0503020204020204" pitchFamily="34" charset="-122"/>
                <a:cs typeface="+mn-ea"/>
                <a:sym typeface="+mn-lt"/>
              </a:rPr>
              <a:t>AI</a:t>
            </a:r>
            <a:r>
              <a:rPr lang="zh-CN" altLang="en-US" sz="1547" b="1" dirty="0">
                <a:solidFill>
                  <a:prstClr val="black"/>
                </a:solidFill>
                <a:latin typeface="微软雅黑" panose="020B0503020204020204" pitchFamily="34" charset="-122"/>
                <a:ea typeface="微软雅黑" panose="020B0503020204020204" pitchFamily="34" charset="-122"/>
                <a:cs typeface="+mn-ea"/>
                <a:sym typeface="+mn-lt"/>
              </a:rPr>
              <a:t>从纸面算力到可用算力</a:t>
            </a:r>
            <a:endParaRPr lang="en-US" altLang="zh-CN" sz="1547" b="1" dirty="0">
              <a:solidFill>
                <a:prstClr val="black"/>
              </a:solidFill>
              <a:latin typeface="微软雅黑" panose="020B0503020204020204" pitchFamily="34" charset="-122"/>
              <a:ea typeface="微软雅黑" panose="020B0503020204020204" pitchFamily="34" charset="-122"/>
              <a:cs typeface="+mn-ea"/>
              <a:sym typeface="+mn-lt"/>
            </a:endParaRPr>
          </a:p>
        </p:txBody>
      </p:sp>
      <p:sp>
        <p:nvSpPr>
          <p:cNvPr id="160" name="矩形 159">
            <a:extLst>
              <a:ext uri="{FF2B5EF4-FFF2-40B4-BE49-F238E27FC236}">
                <a16:creationId xmlns:a16="http://schemas.microsoft.com/office/drawing/2014/main" id="{650E77E9-22F0-4E8A-80A0-346F4A2C5EAF}"/>
              </a:ext>
            </a:extLst>
          </p:cNvPr>
          <p:cNvSpPr/>
          <p:nvPr>
            <p:custDataLst>
              <p:tags r:id="rId44"/>
            </p:custDataLst>
          </p:nvPr>
        </p:nvSpPr>
        <p:spPr bwMode="auto">
          <a:xfrm>
            <a:off x="6328650" y="4435945"/>
            <a:ext cx="875229" cy="680325"/>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异构平台搭建</a:t>
            </a:r>
          </a:p>
        </p:txBody>
      </p:sp>
      <p:sp>
        <p:nvSpPr>
          <p:cNvPr id="161" name="矩形 160">
            <a:extLst>
              <a:ext uri="{FF2B5EF4-FFF2-40B4-BE49-F238E27FC236}">
                <a16:creationId xmlns:a16="http://schemas.microsoft.com/office/drawing/2014/main" id="{72806160-4EF6-4D2B-A611-57C6ACC67EF7}"/>
              </a:ext>
            </a:extLst>
          </p:cNvPr>
          <p:cNvSpPr/>
          <p:nvPr>
            <p:custDataLst>
              <p:tags r:id="rId45"/>
            </p:custDataLst>
          </p:nvPr>
        </p:nvSpPr>
        <p:spPr bwMode="auto">
          <a:xfrm>
            <a:off x="6328650" y="5242153"/>
            <a:ext cx="875229" cy="654833"/>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构建</a:t>
            </a: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异构计算</a:t>
            </a:r>
            <a:endPar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仿真模型</a:t>
            </a:r>
          </a:p>
        </p:txBody>
      </p:sp>
      <p:sp>
        <p:nvSpPr>
          <p:cNvPr id="162" name="右大括号 161">
            <a:extLst>
              <a:ext uri="{FF2B5EF4-FFF2-40B4-BE49-F238E27FC236}">
                <a16:creationId xmlns:a16="http://schemas.microsoft.com/office/drawing/2014/main" id="{D5D7A16B-D550-4A5D-B56C-D21AC29BAAFC}"/>
              </a:ext>
            </a:extLst>
          </p:cNvPr>
          <p:cNvSpPr/>
          <p:nvPr/>
        </p:nvSpPr>
        <p:spPr>
          <a:xfrm>
            <a:off x="10045547" y="3076623"/>
            <a:ext cx="199200" cy="2381233"/>
          </a:xfrm>
          <a:prstGeom prst="rightBrace">
            <a:avLst>
              <a:gd name="adj1" fmla="val 38241"/>
              <a:gd name="adj2" fmla="val 50000"/>
            </a:avLst>
          </a:prstGeom>
          <a:noFill/>
          <a:ln w="25400" cap="flat" cmpd="sng" algn="ctr">
            <a:solidFill>
              <a:srgbClr val="679BFF"/>
            </a:solidFill>
            <a:prstDash val="solid"/>
            <a:miter lim="800000"/>
          </a:ln>
          <a:effectLst/>
        </p:spPr>
        <p:txBody>
          <a:bodyPr rot="0" vertOverflow="overflow" horzOverflow="overflow" vert="horz" wrap="square" lIns="21602" tIns="10801" rIns="21602" bIns="10801" numCol="1" spcCol="25603" rtlCol="0" anchor="t" forceAA="0">
            <a:noAutofit/>
          </a:bodyPr>
          <a:lstStyle/>
          <a:p>
            <a:pPr marL="0" marR="0" lvl="0" indent="0" defTabSz="216050" eaLnBrk="1" fontAlgn="auto" latinLnBrk="1" hangingPunct="1">
              <a:lnSpc>
                <a:spcPct val="100000"/>
              </a:lnSpc>
              <a:spcBef>
                <a:spcPts val="0"/>
              </a:spcBef>
              <a:spcAft>
                <a:spcPts val="0"/>
              </a:spcAft>
              <a:buClrTx/>
              <a:buSzTx/>
              <a:buFontTx/>
              <a:buNone/>
              <a:tabLst/>
              <a:defRPr/>
            </a:pPr>
            <a:endParaRPr kumimoji="0" lang="zh-CN" altLang="en-US" sz="633"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ea"/>
              <a:sym typeface="+mn-lt"/>
            </a:endParaRPr>
          </a:p>
        </p:txBody>
      </p:sp>
      <p:sp>
        <p:nvSpPr>
          <p:cNvPr id="163" name="矩形 162">
            <a:extLst>
              <a:ext uri="{FF2B5EF4-FFF2-40B4-BE49-F238E27FC236}">
                <a16:creationId xmlns:a16="http://schemas.microsoft.com/office/drawing/2014/main" id="{D838985B-2C2D-4440-A898-776EC1EE6001}"/>
              </a:ext>
            </a:extLst>
          </p:cNvPr>
          <p:cNvSpPr/>
          <p:nvPr/>
        </p:nvSpPr>
        <p:spPr>
          <a:xfrm>
            <a:off x="6237598" y="2550590"/>
            <a:ext cx="1105599" cy="1564289"/>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64" name="矩形 163">
            <a:extLst>
              <a:ext uri="{FF2B5EF4-FFF2-40B4-BE49-F238E27FC236}">
                <a16:creationId xmlns:a16="http://schemas.microsoft.com/office/drawing/2014/main" id="{180ADF99-6E51-4F80-8FD4-3741AC72DACF}"/>
              </a:ext>
            </a:extLst>
          </p:cNvPr>
          <p:cNvSpPr/>
          <p:nvPr/>
        </p:nvSpPr>
        <p:spPr>
          <a:xfrm>
            <a:off x="10274157" y="2550590"/>
            <a:ext cx="1105599" cy="1564289"/>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65" name="矩形 164">
            <a:extLst>
              <a:ext uri="{FF2B5EF4-FFF2-40B4-BE49-F238E27FC236}">
                <a16:creationId xmlns:a16="http://schemas.microsoft.com/office/drawing/2014/main" id="{A564BEEE-D8D2-4515-9DA4-9E5100EDF69F}"/>
              </a:ext>
            </a:extLst>
          </p:cNvPr>
          <p:cNvSpPr/>
          <p:nvPr/>
        </p:nvSpPr>
        <p:spPr>
          <a:xfrm>
            <a:off x="6382440" y="2864657"/>
            <a:ext cx="702737" cy="302903"/>
          </a:xfrm>
          <a:prstGeom prst="rect">
            <a:avLst/>
          </a:prstGeom>
        </p:spPr>
        <p:txBody>
          <a:bodyPr wrap="square" lIns="0" tIns="0" rIns="0" bIns="0">
            <a:spAutoFit/>
          </a:bodyPr>
          <a:lstStyle/>
          <a:p>
            <a:pPr marL="2851" defTabSz="216050">
              <a:tabLst>
                <a:tab pos="285516" algn="ctr"/>
              </a:tabLst>
            </a:pPr>
            <a:r>
              <a:rPr lang="en-US" altLang="zh-CN" sz="984" b="1" dirty="0">
                <a:solidFill>
                  <a:srgbClr val="FF0000"/>
                </a:solidFill>
                <a:latin typeface="微软雅黑" panose="020B0503020204020204" pitchFamily="34" charset="-122"/>
                <a:ea typeface="微软雅黑" panose="020B0503020204020204" pitchFamily="34" charset="-122"/>
                <a:cs typeface="+mn-ea"/>
                <a:sym typeface="+mn-lt"/>
              </a:rPr>
              <a:t>AI</a:t>
            </a: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使能加速工具</a:t>
            </a:r>
            <a:endParaRPr lang="en-US" altLang="zh-CN" sz="984" b="1" dirty="0">
              <a:solidFill>
                <a:srgbClr val="FF0000"/>
              </a:solidFill>
              <a:latin typeface="微软雅黑" panose="020B0503020204020204" pitchFamily="34" charset="-122"/>
              <a:ea typeface="微软雅黑" panose="020B0503020204020204" pitchFamily="34" charset="-122"/>
              <a:cs typeface="+mn-ea"/>
              <a:sym typeface="+mn-lt"/>
            </a:endParaRPr>
          </a:p>
        </p:txBody>
      </p:sp>
      <p:sp>
        <p:nvSpPr>
          <p:cNvPr id="166" name="矩形 165">
            <a:extLst>
              <a:ext uri="{FF2B5EF4-FFF2-40B4-BE49-F238E27FC236}">
                <a16:creationId xmlns:a16="http://schemas.microsoft.com/office/drawing/2014/main" id="{9D90EDC8-31C4-4D26-838C-BFA2C644B325}"/>
              </a:ext>
            </a:extLst>
          </p:cNvPr>
          <p:cNvSpPr/>
          <p:nvPr/>
        </p:nvSpPr>
        <p:spPr>
          <a:xfrm>
            <a:off x="10374319" y="2954025"/>
            <a:ext cx="711637" cy="302903"/>
          </a:xfrm>
          <a:prstGeom prst="rect">
            <a:avLst/>
          </a:prstGeom>
        </p:spPr>
        <p:txBody>
          <a:bodyPr wrap="square" lIns="0" tIns="0" rIns="0" bIns="0">
            <a:spAutoFit/>
          </a:bodyPr>
          <a:lstStyle/>
          <a:p>
            <a:pPr marL="2851" defTabSz="216050">
              <a:tabLst>
                <a:tab pos="285516" algn="ctr"/>
              </a:tabLst>
            </a:pPr>
            <a:r>
              <a:rPr lang="en-US" altLang="zh-CN" sz="984" b="1" dirty="0">
                <a:solidFill>
                  <a:srgbClr val="FF0000"/>
                </a:solidFill>
                <a:latin typeface="微软雅黑" panose="020B0503020204020204" pitchFamily="34" charset="-122"/>
                <a:ea typeface="微软雅黑" panose="020B0503020204020204" pitchFamily="34" charset="-122"/>
                <a:cs typeface="+mn-ea"/>
                <a:sym typeface="+mn-lt"/>
              </a:rPr>
              <a:t>AI</a:t>
            </a: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开发以及应用平台</a:t>
            </a:r>
          </a:p>
        </p:txBody>
      </p:sp>
      <p:sp>
        <p:nvSpPr>
          <p:cNvPr id="167" name="矩形 166">
            <a:extLst>
              <a:ext uri="{FF2B5EF4-FFF2-40B4-BE49-F238E27FC236}">
                <a16:creationId xmlns:a16="http://schemas.microsoft.com/office/drawing/2014/main" id="{C4C282B6-6F75-46EE-A578-6F0593453432}"/>
              </a:ext>
            </a:extLst>
          </p:cNvPr>
          <p:cNvSpPr/>
          <p:nvPr>
            <p:custDataLst>
              <p:tags r:id="rId46"/>
            </p:custDataLst>
          </p:nvPr>
        </p:nvSpPr>
        <p:spPr bwMode="auto">
          <a:xfrm>
            <a:off x="10346194" y="4265860"/>
            <a:ext cx="1033562" cy="745453"/>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 </a:t>
            </a:r>
            <a:r>
              <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a:t>
            </a: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计算应用：互联网、金融、生物医药、等模型分析。</a:t>
            </a:r>
          </a:p>
        </p:txBody>
      </p:sp>
      <p:sp>
        <p:nvSpPr>
          <p:cNvPr id="168" name="矩形 167">
            <a:extLst>
              <a:ext uri="{FF2B5EF4-FFF2-40B4-BE49-F238E27FC236}">
                <a16:creationId xmlns:a16="http://schemas.microsoft.com/office/drawing/2014/main" id="{CB7FC333-DF1A-4D0A-AFD9-83E27D558C16}"/>
              </a:ext>
            </a:extLst>
          </p:cNvPr>
          <p:cNvSpPr/>
          <p:nvPr/>
        </p:nvSpPr>
        <p:spPr>
          <a:xfrm>
            <a:off x="7581007" y="2550591"/>
            <a:ext cx="2435130" cy="1052066"/>
          </a:xfrm>
          <a:prstGeom prst="rect">
            <a:avLst/>
          </a:prstGeom>
          <a:solidFill>
            <a:srgbClr val="D0D7FF">
              <a:alpha val="5000"/>
            </a:srgbClr>
          </a:solidFill>
          <a:ln w="3175">
            <a:miter lim="400000"/>
          </a:ln>
        </p:spPr>
        <p:txBody>
          <a:bodyPr lIns="20473" tIns="20473" rIns="20473" bIns="20473" anchor="ctr"/>
          <a:lstStyle/>
          <a:p>
            <a:pPr defTabSz="233211"/>
            <a:endParaRPr lang="zh-CN" altLang="en-US" sz="369">
              <a:solidFill>
                <a:prstClr val="black"/>
              </a:solidFill>
              <a:latin typeface="微软雅黑" panose="020B0503020204020204" pitchFamily="34" charset="-122"/>
              <a:ea typeface="微软雅黑" panose="020B0503020204020204" pitchFamily="34" charset="-122"/>
            </a:endParaRPr>
          </a:p>
        </p:txBody>
      </p:sp>
      <p:sp>
        <p:nvSpPr>
          <p:cNvPr id="169" name="矩形 168">
            <a:extLst>
              <a:ext uri="{FF2B5EF4-FFF2-40B4-BE49-F238E27FC236}">
                <a16:creationId xmlns:a16="http://schemas.microsoft.com/office/drawing/2014/main" id="{2768D920-37C4-47FB-91B1-F7B5DEE4B12B}"/>
              </a:ext>
            </a:extLst>
          </p:cNvPr>
          <p:cNvSpPr/>
          <p:nvPr/>
        </p:nvSpPr>
        <p:spPr>
          <a:xfrm>
            <a:off x="7581007" y="3741207"/>
            <a:ext cx="2435130" cy="1052066"/>
          </a:xfrm>
          <a:prstGeom prst="rect">
            <a:avLst/>
          </a:prstGeom>
          <a:solidFill>
            <a:srgbClr val="D0D7FF">
              <a:alpha val="5000"/>
            </a:srgbClr>
          </a:solidFill>
          <a:ln w="3175">
            <a:miter lim="400000"/>
          </a:ln>
        </p:spPr>
        <p:txBody>
          <a:bodyPr lIns="20473" tIns="20473" rIns="20473" bIns="20473" anchor="ctr"/>
          <a:lstStyle/>
          <a:p>
            <a:pPr defTabSz="233211"/>
            <a:endParaRPr lang="zh-CN" altLang="en-US" sz="369">
              <a:solidFill>
                <a:prstClr val="black"/>
              </a:solidFill>
              <a:latin typeface="微软雅黑" panose="020B0503020204020204" pitchFamily="34" charset="-122"/>
              <a:ea typeface="微软雅黑" panose="020B0503020204020204" pitchFamily="34" charset="-122"/>
            </a:endParaRPr>
          </a:p>
        </p:txBody>
      </p:sp>
      <p:sp>
        <p:nvSpPr>
          <p:cNvPr id="170" name="矩形 169">
            <a:extLst>
              <a:ext uri="{FF2B5EF4-FFF2-40B4-BE49-F238E27FC236}">
                <a16:creationId xmlns:a16="http://schemas.microsoft.com/office/drawing/2014/main" id="{F3CEEA13-6CB1-499D-BC53-132E1B26864E}"/>
              </a:ext>
            </a:extLst>
          </p:cNvPr>
          <p:cNvSpPr/>
          <p:nvPr/>
        </p:nvSpPr>
        <p:spPr>
          <a:xfrm>
            <a:off x="7581007" y="4931823"/>
            <a:ext cx="2435130" cy="1052066"/>
          </a:xfrm>
          <a:prstGeom prst="rect">
            <a:avLst/>
          </a:prstGeom>
          <a:solidFill>
            <a:srgbClr val="D0D7FF">
              <a:alpha val="5000"/>
            </a:srgbClr>
          </a:solidFill>
          <a:ln w="3175">
            <a:miter lim="400000"/>
          </a:ln>
        </p:spPr>
        <p:txBody>
          <a:bodyPr lIns="20473" tIns="20473" rIns="20473" bIns="20473" anchor="ctr"/>
          <a:lstStyle/>
          <a:p>
            <a:pPr defTabSz="233211"/>
            <a:endParaRPr lang="zh-CN" altLang="en-US" sz="387">
              <a:solidFill>
                <a:prstClr val="black"/>
              </a:solidFill>
              <a:latin typeface="微软雅黑" panose="020B0503020204020204" pitchFamily="34" charset="-122"/>
              <a:ea typeface="微软雅黑" panose="020B0503020204020204" pitchFamily="34" charset="-122"/>
            </a:endParaRPr>
          </a:p>
        </p:txBody>
      </p:sp>
      <p:sp>
        <p:nvSpPr>
          <p:cNvPr id="171" name="矩形 170">
            <a:extLst>
              <a:ext uri="{FF2B5EF4-FFF2-40B4-BE49-F238E27FC236}">
                <a16:creationId xmlns:a16="http://schemas.microsoft.com/office/drawing/2014/main" id="{66793C07-7C43-439B-8DD2-59EE434D159E}"/>
              </a:ext>
            </a:extLst>
          </p:cNvPr>
          <p:cNvSpPr/>
          <p:nvPr/>
        </p:nvSpPr>
        <p:spPr>
          <a:xfrm>
            <a:off x="7581007" y="2550591"/>
            <a:ext cx="2435130" cy="469287"/>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72" name="矩形 171">
            <a:extLst>
              <a:ext uri="{FF2B5EF4-FFF2-40B4-BE49-F238E27FC236}">
                <a16:creationId xmlns:a16="http://schemas.microsoft.com/office/drawing/2014/main" id="{73B87B3C-B099-43A4-B558-CDB612CC3E53}"/>
              </a:ext>
            </a:extLst>
          </p:cNvPr>
          <p:cNvSpPr/>
          <p:nvPr/>
        </p:nvSpPr>
        <p:spPr>
          <a:xfrm>
            <a:off x="7733082" y="2629209"/>
            <a:ext cx="2130980" cy="302903"/>
          </a:xfrm>
          <a:prstGeom prst="rect">
            <a:avLst/>
          </a:prstGeom>
        </p:spPr>
        <p:txBody>
          <a:bodyPr wrap="square" lIns="0" tIns="0" rIns="0" bIns="0">
            <a:spAutoFit/>
          </a:bodyPr>
          <a:lstStyle/>
          <a:p>
            <a:pPr marL="2851" defTabSz="216050">
              <a:tabLst>
                <a:tab pos="285516" algn="ctr"/>
              </a:tabLst>
            </a:pP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核心算子库</a:t>
            </a:r>
            <a:endParaRPr lang="en-US" altLang="zh-CN" sz="984" b="1" dirty="0">
              <a:solidFill>
                <a:srgbClr val="FF0000"/>
              </a:solidFill>
              <a:latin typeface="微软雅黑" panose="020B0503020204020204" pitchFamily="34" charset="-122"/>
              <a:ea typeface="微软雅黑" panose="020B0503020204020204" pitchFamily="34" charset="-122"/>
              <a:cs typeface="+mn-ea"/>
              <a:sym typeface="+mn-lt"/>
            </a:endParaRPr>
          </a:p>
          <a:p>
            <a:pPr marL="2851" defTabSz="216050">
              <a:tabLst>
                <a:tab pos="285516" algn="ctr"/>
              </a:tabLst>
            </a:pP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a:t>
            </a:r>
            <a:r>
              <a:rPr lang="en-US" altLang="zh-CN" sz="984" b="1" dirty="0">
                <a:solidFill>
                  <a:srgbClr val="FF0000"/>
                </a:solidFill>
                <a:latin typeface="微软雅黑" panose="020B0503020204020204" pitchFamily="34" charset="-122"/>
                <a:ea typeface="微软雅黑" panose="020B0503020204020204" pitchFamily="34" charset="-122"/>
                <a:cs typeface="+mn-ea"/>
                <a:sym typeface="+mn-lt"/>
              </a:rPr>
              <a:t>LSTM</a:t>
            </a: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a:t>
            </a:r>
            <a:r>
              <a:rPr lang="en-US" altLang="zh-CN" sz="984" b="1" dirty="0">
                <a:solidFill>
                  <a:srgbClr val="FF0000"/>
                </a:solidFill>
                <a:latin typeface="微软雅黑" panose="020B0503020204020204" pitchFamily="34" charset="-122"/>
                <a:ea typeface="微软雅黑" panose="020B0503020204020204" pitchFamily="34" charset="-122"/>
                <a:cs typeface="+mn-ea"/>
                <a:sym typeface="+mn-lt"/>
              </a:rPr>
              <a:t>GEGLU</a:t>
            </a: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等）优化</a:t>
            </a:r>
          </a:p>
        </p:txBody>
      </p:sp>
      <p:sp>
        <p:nvSpPr>
          <p:cNvPr id="173" name="矩形 172">
            <a:extLst>
              <a:ext uri="{FF2B5EF4-FFF2-40B4-BE49-F238E27FC236}">
                <a16:creationId xmlns:a16="http://schemas.microsoft.com/office/drawing/2014/main" id="{D340C2E8-A552-4139-8ABC-E67A460FCE60}"/>
              </a:ext>
            </a:extLst>
          </p:cNvPr>
          <p:cNvSpPr/>
          <p:nvPr/>
        </p:nvSpPr>
        <p:spPr>
          <a:xfrm>
            <a:off x="7591519" y="3869199"/>
            <a:ext cx="2435130" cy="260903"/>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74" name="矩形 173">
            <a:extLst>
              <a:ext uri="{FF2B5EF4-FFF2-40B4-BE49-F238E27FC236}">
                <a16:creationId xmlns:a16="http://schemas.microsoft.com/office/drawing/2014/main" id="{8F873341-0032-4E84-A4CE-C30DFBE60EF0}"/>
              </a:ext>
            </a:extLst>
          </p:cNvPr>
          <p:cNvSpPr/>
          <p:nvPr/>
        </p:nvSpPr>
        <p:spPr>
          <a:xfrm>
            <a:off x="7635119" y="3923924"/>
            <a:ext cx="2326906" cy="151452"/>
          </a:xfrm>
          <a:prstGeom prst="rect">
            <a:avLst/>
          </a:prstGeom>
        </p:spPr>
        <p:txBody>
          <a:bodyPr wrap="square" lIns="0" tIns="0" rIns="0" bIns="0">
            <a:spAutoFit/>
          </a:bodyPr>
          <a:lstStyle/>
          <a:p>
            <a:pPr marL="2851" defTabSz="216050">
              <a:tabLst>
                <a:tab pos="285516" algn="ctr"/>
              </a:tabLst>
            </a:pP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使能加速工具</a:t>
            </a:r>
            <a:r>
              <a:rPr lang="en-US" altLang="zh-CN" sz="984" b="1" dirty="0">
                <a:solidFill>
                  <a:srgbClr val="FF0000"/>
                </a:solidFill>
                <a:latin typeface="微软雅黑" panose="020B0503020204020204" pitchFamily="34" charset="-122"/>
                <a:ea typeface="微软雅黑" panose="020B0503020204020204" pitchFamily="34" charset="-122"/>
                <a:cs typeface="+mn-ea"/>
                <a:sym typeface="+mn-lt"/>
              </a:rPr>
              <a:t>/</a:t>
            </a: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服务</a:t>
            </a:r>
          </a:p>
        </p:txBody>
      </p:sp>
      <p:sp>
        <p:nvSpPr>
          <p:cNvPr id="175" name="矩形 174">
            <a:extLst>
              <a:ext uri="{FF2B5EF4-FFF2-40B4-BE49-F238E27FC236}">
                <a16:creationId xmlns:a16="http://schemas.microsoft.com/office/drawing/2014/main" id="{E7DDEB5F-5EE7-4BA4-825A-681992F37642}"/>
              </a:ext>
            </a:extLst>
          </p:cNvPr>
          <p:cNvSpPr/>
          <p:nvPr/>
        </p:nvSpPr>
        <p:spPr>
          <a:xfrm>
            <a:off x="7581007" y="4931823"/>
            <a:ext cx="2435130" cy="469287"/>
          </a:xfrm>
          <a:prstGeom prst="rect">
            <a:avLst/>
          </a:prstGeom>
          <a:solidFill>
            <a:sysClr val="window" lastClr="FFFFFF">
              <a:lumMod val="95000"/>
              <a:alpha val="57000"/>
            </a:sysClr>
          </a:solidFill>
          <a:ln w="9525" cap="flat" cmpd="sng" algn="ctr">
            <a:solidFill>
              <a:sysClr val="window" lastClr="FFFFFF">
                <a:lumMod val="85000"/>
              </a:sysClr>
            </a:solidFill>
            <a:prstDash val="solid"/>
            <a:round/>
            <a:headEnd type="none" w="med" len="med"/>
            <a:tailEnd type="none" w="med" len="med"/>
          </a:ln>
          <a:effectLst/>
        </p:spPr>
        <p:txBody>
          <a:bodyPr vert="horz" wrap="square" lIns="91383" tIns="45691" rIns="91383" bIns="45691" numCol="1" rtlCol="0" anchor="t" anchorCtr="0" compatLnSpc="1">
            <a:prstTxWarp prst="textNoShape">
              <a:avLst/>
            </a:prstTxWarp>
          </a:bodyPr>
          <a:lstStyle/>
          <a:p>
            <a:pPr marL="0" marR="0" lvl="0" indent="0" defTabSz="913851" eaLnBrk="0" fontAlgn="base" latinLnBrk="0" hangingPunct="0">
              <a:lnSpc>
                <a:spcPct val="100000"/>
              </a:lnSpc>
              <a:spcBef>
                <a:spcPct val="0"/>
              </a:spcBef>
              <a:spcAft>
                <a:spcPct val="0"/>
              </a:spcAft>
              <a:buClrTx/>
              <a:buSzTx/>
              <a:buFontTx/>
              <a:buNone/>
              <a:tabLst/>
              <a:defRPr/>
            </a:pPr>
            <a:endParaRPr kumimoji="0" lang="zh-CN" altLang="en-US" sz="1000" b="1"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76" name="矩形 175">
            <a:extLst>
              <a:ext uri="{FF2B5EF4-FFF2-40B4-BE49-F238E27FC236}">
                <a16:creationId xmlns:a16="http://schemas.microsoft.com/office/drawing/2014/main" id="{9EFBA64D-594D-4D2D-85EF-460F12A6AB53}"/>
              </a:ext>
            </a:extLst>
          </p:cNvPr>
          <p:cNvSpPr/>
          <p:nvPr/>
        </p:nvSpPr>
        <p:spPr>
          <a:xfrm>
            <a:off x="7733082" y="5079904"/>
            <a:ext cx="2130980" cy="151452"/>
          </a:xfrm>
          <a:prstGeom prst="rect">
            <a:avLst/>
          </a:prstGeom>
        </p:spPr>
        <p:txBody>
          <a:bodyPr wrap="square" lIns="0" tIns="0" rIns="0" bIns="0">
            <a:spAutoFit/>
          </a:bodyPr>
          <a:lstStyle/>
          <a:p>
            <a:pPr marL="2851" defTabSz="216050">
              <a:tabLst>
                <a:tab pos="285516" algn="ctr"/>
              </a:tabLst>
            </a:pPr>
            <a:r>
              <a:rPr lang="zh-CN" altLang="en-US" sz="984" b="1" dirty="0">
                <a:solidFill>
                  <a:srgbClr val="FF0000"/>
                </a:solidFill>
                <a:latin typeface="微软雅黑" panose="020B0503020204020204" pitchFamily="34" charset="-122"/>
                <a:ea typeface="微软雅黑" panose="020B0503020204020204" pitchFamily="34" charset="-122"/>
                <a:cs typeface="+mn-ea"/>
                <a:sym typeface="+mn-lt"/>
              </a:rPr>
              <a:t>大模型故障感知和定位套件</a:t>
            </a:r>
          </a:p>
        </p:txBody>
      </p:sp>
      <p:sp>
        <p:nvSpPr>
          <p:cNvPr id="177" name="矩形 176">
            <a:extLst>
              <a:ext uri="{FF2B5EF4-FFF2-40B4-BE49-F238E27FC236}">
                <a16:creationId xmlns:a16="http://schemas.microsoft.com/office/drawing/2014/main" id="{FA4DD044-883F-4449-BB8A-C8DE87646BD9}"/>
              </a:ext>
            </a:extLst>
          </p:cNvPr>
          <p:cNvSpPr/>
          <p:nvPr>
            <p:custDataLst>
              <p:tags r:id="rId47"/>
            </p:custDataLst>
          </p:nvPr>
        </p:nvSpPr>
        <p:spPr bwMode="auto">
          <a:xfrm>
            <a:off x="7632409" y="3138170"/>
            <a:ext cx="740618"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细粒度的</a:t>
            </a:r>
            <a:endPar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任务切割</a:t>
            </a:r>
          </a:p>
        </p:txBody>
      </p:sp>
      <p:sp>
        <p:nvSpPr>
          <p:cNvPr id="178" name="矩形 177">
            <a:extLst>
              <a:ext uri="{FF2B5EF4-FFF2-40B4-BE49-F238E27FC236}">
                <a16:creationId xmlns:a16="http://schemas.microsoft.com/office/drawing/2014/main" id="{DF0C58C6-4B23-4496-89A7-B8D8EB5501A9}"/>
              </a:ext>
            </a:extLst>
          </p:cNvPr>
          <p:cNvSpPr/>
          <p:nvPr>
            <p:custDataLst>
              <p:tags r:id="rId48"/>
            </p:custDataLst>
          </p:nvPr>
        </p:nvSpPr>
        <p:spPr bwMode="auto">
          <a:xfrm>
            <a:off x="8428263" y="3138170"/>
            <a:ext cx="766444"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分段式异构并行计算</a:t>
            </a:r>
          </a:p>
        </p:txBody>
      </p:sp>
      <p:sp>
        <p:nvSpPr>
          <p:cNvPr id="179" name="矩形 178">
            <a:extLst>
              <a:ext uri="{FF2B5EF4-FFF2-40B4-BE49-F238E27FC236}">
                <a16:creationId xmlns:a16="http://schemas.microsoft.com/office/drawing/2014/main" id="{079276F7-2F7B-48BA-B43B-A95AFD2EDF9A}"/>
              </a:ext>
            </a:extLst>
          </p:cNvPr>
          <p:cNvSpPr/>
          <p:nvPr>
            <p:custDataLst>
              <p:tags r:id="rId49"/>
            </p:custDataLst>
          </p:nvPr>
        </p:nvSpPr>
        <p:spPr bwMode="auto">
          <a:xfrm>
            <a:off x="9224117" y="3138170"/>
            <a:ext cx="740618"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多级数据访存优化</a:t>
            </a:r>
          </a:p>
        </p:txBody>
      </p:sp>
      <p:sp>
        <p:nvSpPr>
          <p:cNvPr id="180" name="矩形 179">
            <a:extLst>
              <a:ext uri="{FF2B5EF4-FFF2-40B4-BE49-F238E27FC236}">
                <a16:creationId xmlns:a16="http://schemas.microsoft.com/office/drawing/2014/main" id="{BF493261-1751-4014-8CC9-08245DDE60D4}"/>
              </a:ext>
            </a:extLst>
          </p:cNvPr>
          <p:cNvSpPr/>
          <p:nvPr>
            <p:custDataLst>
              <p:tags r:id="rId50"/>
            </p:custDataLst>
          </p:nvPr>
        </p:nvSpPr>
        <p:spPr bwMode="auto">
          <a:xfrm>
            <a:off x="7632409" y="4339085"/>
            <a:ext cx="952477"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Ai space</a:t>
            </a: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基准测试平台搭建</a:t>
            </a:r>
          </a:p>
        </p:txBody>
      </p:sp>
      <p:sp>
        <p:nvSpPr>
          <p:cNvPr id="181" name="矩形 180">
            <a:extLst>
              <a:ext uri="{FF2B5EF4-FFF2-40B4-BE49-F238E27FC236}">
                <a16:creationId xmlns:a16="http://schemas.microsoft.com/office/drawing/2014/main" id="{CC1A487C-85C3-4D7D-88D6-75DDC881AD8D}"/>
              </a:ext>
            </a:extLst>
          </p:cNvPr>
          <p:cNvSpPr/>
          <p:nvPr>
            <p:custDataLst>
              <p:tags r:id="rId51"/>
            </p:custDataLst>
          </p:nvPr>
        </p:nvSpPr>
        <p:spPr bwMode="auto">
          <a:xfrm>
            <a:off x="8566495" y="4339085"/>
            <a:ext cx="789873"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多线程面板分解机制</a:t>
            </a:r>
          </a:p>
        </p:txBody>
      </p:sp>
      <p:sp>
        <p:nvSpPr>
          <p:cNvPr id="182" name="矩形 181">
            <a:extLst>
              <a:ext uri="{FF2B5EF4-FFF2-40B4-BE49-F238E27FC236}">
                <a16:creationId xmlns:a16="http://schemas.microsoft.com/office/drawing/2014/main" id="{A943C8EC-56A5-4753-9E76-5D68CA54532E}"/>
              </a:ext>
            </a:extLst>
          </p:cNvPr>
          <p:cNvSpPr/>
          <p:nvPr>
            <p:custDataLst>
              <p:tags r:id="rId52"/>
            </p:custDataLst>
          </p:nvPr>
        </p:nvSpPr>
        <p:spPr bwMode="auto">
          <a:xfrm>
            <a:off x="9337977" y="4339085"/>
            <a:ext cx="626758"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数据行</a:t>
            </a:r>
            <a:endParaRPr kumimoji="0" lang="en-US" altLang="zh-CN"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8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交换优化</a:t>
            </a:r>
          </a:p>
        </p:txBody>
      </p:sp>
      <p:sp>
        <p:nvSpPr>
          <p:cNvPr id="183" name="矩形 182">
            <a:extLst>
              <a:ext uri="{FF2B5EF4-FFF2-40B4-BE49-F238E27FC236}">
                <a16:creationId xmlns:a16="http://schemas.microsoft.com/office/drawing/2014/main" id="{6F352A95-C061-4512-9B2C-C9ADB5583CF8}"/>
              </a:ext>
            </a:extLst>
          </p:cNvPr>
          <p:cNvSpPr/>
          <p:nvPr>
            <p:custDataLst>
              <p:tags r:id="rId53"/>
            </p:custDataLst>
          </p:nvPr>
        </p:nvSpPr>
        <p:spPr bwMode="auto">
          <a:xfrm>
            <a:off x="7632409" y="5522932"/>
            <a:ext cx="1124240"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节点</a:t>
            </a: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内部之间</a:t>
            </a:r>
            <a:endPar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通信与数据传输</a:t>
            </a:r>
          </a:p>
        </p:txBody>
      </p:sp>
      <p:sp>
        <p:nvSpPr>
          <p:cNvPr id="184" name="矩形 183">
            <a:extLst>
              <a:ext uri="{FF2B5EF4-FFF2-40B4-BE49-F238E27FC236}">
                <a16:creationId xmlns:a16="http://schemas.microsoft.com/office/drawing/2014/main" id="{9A8ED156-AF5E-4265-AAF4-78CB883C266E}"/>
              </a:ext>
            </a:extLst>
          </p:cNvPr>
          <p:cNvSpPr/>
          <p:nvPr>
            <p:custDataLst>
              <p:tags r:id="rId54"/>
            </p:custDataLst>
          </p:nvPr>
        </p:nvSpPr>
        <p:spPr bwMode="auto">
          <a:xfrm>
            <a:off x="8840495" y="5522932"/>
            <a:ext cx="1124240" cy="348098"/>
          </a:xfrm>
          <a:prstGeom prst="rect">
            <a:avLst/>
          </a:prstGeom>
          <a:solidFill>
            <a:sysClr val="window" lastClr="FFFFFF">
              <a:lumMod val="95000"/>
            </a:sysClr>
          </a:solidFill>
          <a:ln w="19050" cap="flat" cmpd="sng" algn="ctr">
            <a:solidFill>
              <a:sysClr val="window" lastClr="FFFFFF">
                <a:lumMod val="85000"/>
              </a:sysClr>
            </a:solidFill>
            <a:prstDash val="dash"/>
            <a:miter lim="800000"/>
          </a:ln>
          <a:effectLst/>
        </p:spPr>
        <p:txBody>
          <a:bodyPr rtlCol="0" anchor="ct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集群</a:t>
            </a:r>
            <a:r>
              <a:rPr kumimoji="0" lang="zh-CN" altLang="en-US" sz="900" b="0" i="0" u="none" strike="noStrike" kern="0" cap="none" spc="0" normalizeH="0" baseline="0" noProof="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内部之间</a:t>
            </a:r>
            <a:endParaRPr kumimoji="0" lang="en-US" altLang="zh-CN"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900" b="0"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mn-lt"/>
              </a:rPr>
              <a:t>通信与数据传输</a:t>
            </a:r>
          </a:p>
        </p:txBody>
      </p:sp>
      <p:cxnSp>
        <p:nvCxnSpPr>
          <p:cNvPr id="185" name="肘形连接符 165">
            <a:extLst>
              <a:ext uri="{FF2B5EF4-FFF2-40B4-BE49-F238E27FC236}">
                <a16:creationId xmlns:a16="http://schemas.microsoft.com/office/drawing/2014/main" id="{CD34956A-CE41-4D45-A05E-ABC2B27D2A6B}"/>
              </a:ext>
            </a:extLst>
          </p:cNvPr>
          <p:cNvCxnSpPr>
            <a:stCxn id="101" idx="3"/>
            <a:endCxn id="168" idx="1"/>
          </p:cNvCxnSpPr>
          <p:nvPr/>
        </p:nvCxnSpPr>
        <p:spPr>
          <a:xfrm flipV="1">
            <a:off x="7343197" y="3076622"/>
            <a:ext cx="237810" cy="1190617"/>
          </a:xfrm>
          <a:prstGeom prst="bentConnector3">
            <a:avLst>
              <a:gd name="adj1" fmla="val 50000"/>
            </a:avLst>
          </a:prstGeom>
          <a:noFill/>
          <a:ln w="25400" cap="rnd">
            <a:solidFill>
              <a:srgbClr val="679BFF"/>
            </a:solidFill>
            <a:prstDash val="solid"/>
            <a:round/>
            <a:tailEnd type="triangle" w="lg" len="lg"/>
          </a:ln>
          <a:effectLst/>
          <a:sp3d/>
        </p:spPr>
      </p:cxnSp>
      <p:cxnSp>
        <p:nvCxnSpPr>
          <p:cNvPr id="186" name="肘形连接符 166">
            <a:extLst>
              <a:ext uri="{FF2B5EF4-FFF2-40B4-BE49-F238E27FC236}">
                <a16:creationId xmlns:a16="http://schemas.microsoft.com/office/drawing/2014/main" id="{BBA61318-EDEB-47F4-877C-29074C0B68E7}"/>
              </a:ext>
            </a:extLst>
          </p:cNvPr>
          <p:cNvCxnSpPr>
            <a:stCxn id="101" idx="3"/>
            <a:endCxn id="170" idx="1"/>
          </p:cNvCxnSpPr>
          <p:nvPr/>
        </p:nvCxnSpPr>
        <p:spPr>
          <a:xfrm>
            <a:off x="7343197" y="4267239"/>
            <a:ext cx="237810" cy="1190616"/>
          </a:xfrm>
          <a:prstGeom prst="bentConnector3">
            <a:avLst/>
          </a:prstGeom>
          <a:noFill/>
          <a:ln w="25400" cap="rnd">
            <a:solidFill>
              <a:srgbClr val="679BFF"/>
            </a:solidFill>
            <a:prstDash val="solid"/>
            <a:round/>
            <a:tailEnd type="triangle" w="lg" len="lg"/>
          </a:ln>
          <a:effectLst/>
          <a:sp3d/>
        </p:spPr>
      </p:cxnSp>
      <p:cxnSp>
        <p:nvCxnSpPr>
          <p:cNvPr id="187" name="直接箭头连接符 186">
            <a:extLst>
              <a:ext uri="{FF2B5EF4-FFF2-40B4-BE49-F238E27FC236}">
                <a16:creationId xmlns:a16="http://schemas.microsoft.com/office/drawing/2014/main" id="{8E745C80-4B7C-445A-920C-DA9B87F9AA81}"/>
              </a:ext>
            </a:extLst>
          </p:cNvPr>
          <p:cNvCxnSpPr>
            <a:stCxn id="101" idx="3"/>
            <a:endCxn id="169" idx="1"/>
          </p:cNvCxnSpPr>
          <p:nvPr/>
        </p:nvCxnSpPr>
        <p:spPr>
          <a:xfrm>
            <a:off x="7343197" y="4267239"/>
            <a:ext cx="237810" cy="0"/>
          </a:xfrm>
          <a:prstGeom prst="straightConnector1">
            <a:avLst/>
          </a:prstGeom>
          <a:noFill/>
          <a:ln w="25400" cap="rnd">
            <a:solidFill>
              <a:srgbClr val="679BFF"/>
            </a:solidFill>
            <a:prstDash val="solid"/>
            <a:round/>
            <a:tailEnd type="triangle" w="lg" len="lg"/>
          </a:ln>
          <a:effectLst/>
          <a:sp3d/>
        </p:spPr>
      </p:cxnSp>
      <p:sp>
        <p:nvSpPr>
          <p:cNvPr id="188" name="椭圆 187">
            <a:extLst>
              <a:ext uri="{FF2B5EF4-FFF2-40B4-BE49-F238E27FC236}">
                <a16:creationId xmlns:a16="http://schemas.microsoft.com/office/drawing/2014/main" id="{CBDA0E19-9E94-482D-9646-6D3D25388F13}"/>
              </a:ext>
            </a:extLst>
          </p:cNvPr>
          <p:cNvSpPr/>
          <p:nvPr/>
        </p:nvSpPr>
        <p:spPr>
          <a:xfrm>
            <a:off x="6206969" y="2447115"/>
            <a:ext cx="253125" cy="253125"/>
          </a:xfrm>
          <a:prstGeom prst="ellipse">
            <a:avLst/>
          </a:prstGeom>
          <a:gradFill>
            <a:gsLst>
              <a:gs pos="0">
                <a:srgbClr val="B6EBFF"/>
              </a:gs>
              <a:gs pos="98000">
                <a:srgbClr val="B8B9FF"/>
              </a:gs>
            </a:gsLst>
            <a:lin ang="2700000" scaled="1"/>
          </a:gradFill>
          <a:ln w="3175" cap="flat">
            <a:noFill/>
            <a:miter lim="400000"/>
          </a:ln>
          <a:effectLst/>
          <a:sp3d/>
        </p:spPr>
        <p:txBody>
          <a:bodyPr rot="0" spcFirstLastPara="1" vertOverflow="overflow" horzOverflow="overflow" vert="horz" wrap="square" lIns="0" tIns="0" rIns="0" bIns="0" numCol="1" spcCol="25603" rtlCol="0" anchor="ctr">
            <a:noAutofit/>
          </a:bodyPr>
          <a:lstStyle/>
          <a:p>
            <a:pPr marL="0" marR="0" lvl="0" indent="0" defTabSz="144478" eaLnBrk="1" fontAlgn="auto" latinLnBrk="0" hangingPunct="1">
              <a:lnSpc>
                <a:spcPct val="100000"/>
              </a:lnSpc>
              <a:spcBef>
                <a:spcPts val="0"/>
              </a:spcBef>
              <a:spcAft>
                <a:spcPts val="0"/>
              </a:spcAft>
              <a:buClrTx/>
              <a:buSzTx/>
              <a:buFontTx/>
              <a:buNone/>
              <a:tabLst/>
              <a:defRPr/>
            </a:pPr>
            <a:r>
              <a:rPr kumimoji="0" lang="en-US" altLang="zh-CN"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01</a:t>
            </a:r>
            <a:endParaRPr kumimoji="0" lang="zh-CN" altLang="en-US"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89" name="椭圆 188">
            <a:extLst>
              <a:ext uri="{FF2B5EF4-FFF2-40B4-BE49-F238E27FC236}">
                <a16:creationId xmlns:a16="http://schemas.microsoft.com/office/drawing/2014/main" id="{9FD1C4EB-65BA-4724-8B51-531287E63154}"/>
              </a:ext>
            </a:extLst>
          </p:cNvPr>
          <p:cNvSpPr/>
          <p:nvPr/>
        </p:nvSpPr>
        <p:spPr>
          <a:xfrm>
            <a:off x="7539074" y="2447115"/>
            <a:ext cx="253125" cy="253125"/>
          </a:xfrm>
          <a:prstGeom prst="ellipse">
            <a:avLst/>
          </a:prstGeom>
          <a:gradFill>
            <a:gsLst>
              <a:gs pos="0">
                <a:srgbClr val="B6EBFF"/>
              </a:gs>
              <a:gs pos="98000">
                <a:srgbClr val="B8B9FF"/>
              </a:gs>
            </a:gsLst>
            <a:lin ang="2700000" scaled="1"/>
          </a:gradFill>
          <a:ln w="3175" cap="flat">
            <a:noFill/>
            <a:miter lim="400000"/>
          </a:ln>
          <a:effectLst/>
          <a:sp3d/>
        </p:spPr>
        <p:txBody>
          <a:bodyPr rot="0" spcFirstLastPara="1" vertOverflow="overflow" horzOverflow="overflow" vert="horz" wrap="square" lIns="0" tIns="0" rIns="0" bIns="0" numCol="1" spcCol="25603" rtlCol="0" anchor="ctr">
            <a:noAutofit/>
          </a:bodyPr>
          <a:lstStyle/>
          <a:p>
            <a:pPr marL="0" marR="0" lvl="0" indent="0" defTabSz="144478" eaLnBrk="1" fontAlgn="auto" latinLnBrk="0" hangingPunct="1">
              <a:lnSpc>
                <a:spcPct val="100000"/>
              </a:lnSpc>
              <a:spcBef>
                <a:spcPts val="0"/>
              </a:spcBef>
              <a:spcAft>
                <a:spcPts val="0"/>
              </a:spcAft>
              <a:buClrTx/>
              <a:buSzTx/>
              <a:buFontTx/>
              <a:buNone/>
              <a:tabLst/>
              <a:defRPr/>
            </a:pPr>
            <a:r>
              <a:rPr kumimoji="0" lang="en-US" altLang="zh-CN"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02</a:t>
            </a:r>
            <a:endParaRPr kumimoji="0" lang="zh-CN" altLang="en-US"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90" name="椭圆 189">
            <a:extLst>
              <a:ext uri="{FF2B5EF4-FFF2-40B4-BE49-F238E27FC236}">
                <a16:creationId xmlns:a16="http://schemas.microsoft.com/office/drawing/2014/main" id="{AFCFEED9-52E3-43D9-A03D-49A7BE9D2EB3}"/>
              </a:ext>
            </a:extLst>
          </p:cNvPr>
          <p:cNvSpPr/>
          <p:nvPr/>
        </p:nvSpPr>
        <p:spPr>
          <a:xfrm>
            <a:off x="7539074" y="3618251"/>
            <a:ext cx="253125" cy="253125"/>
          </a:xfrm>
          <a:prstGeom prst="ellipse">
            <a:avLst/>
          </a:prstGeom>
          <a:gradFill>
            <a:gsLst>
              <a:gs pos="0">
                <a:srgbClr val="B6EBFF"/>
              </a:gs>
              <a:gs pos="98000">
                <a:srgbClr val="B8B9FF"/>
              </a:gs>
            </a:gsLst>
            <a:lin ang="2700000" scaled="1"/>
          </a:gradFill>
          <a:ln w="3175" cap="flat">
            <a:noFill/>
            <a:miter lim="400000"/>
          </a:ln>
          <a:effectLst/>
          <a:sp3d/>
        </p:spPr>
        <p:txBody>
          <a:bodyPr rot="0" spcFirstLastPara="1" vertOverflow="overflow" horzOverflow="overflow" vert="horz" wrap="square" lIns="0" tIns="0" rIns="0" bIns="0" numCol="1" spcCol="25603" rtlCol="0" anchor="ctr">
            <a:noAutofit/>
          </a:bodyPr>
          <a:lstStyle/>
          <a:p>
            <a:pPr marL="0" marR="0" lvl="0" indent="0" defTabSz="144478" eaLnBrk="1" fontAlgn="auto" latinLnBrk="0" hangingPunct="1">
              <a:lnSpc>
                <a:spcPct val="100000"/>
              </a:lnSpc>
              <a:spcBef>
                <a:spcPts val="0"/>
              </a:spcBef>
              <a:spcAft>
                <a:spcPts val="0"/>
              </a:spcAft>
              <a:buClrTx/>
              <a:buSzTx/>
              <a:buFontTx/>
              <a:buNone/>
              <a:tabLst/>
              <a:defRPr/>
            </a:pPr>
            <a:r>
              <a:rPr kumimoji="0" lang="en-US" altLang="zh-CN"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03</a:t>
            </a:r>
            <a:endParaRPr kumimoji="0" lang="zh-CN" altLang="en-US"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91" name="椭圆 190">
            <a:extLst>
              <a:ext uri="{FF2B5EF4-FFF2-40B4-BE49-F238E27FC236}">
                <a16:creationId xmlns:a16="http://schemas.microsoft.com/office/drawing/2014/main" id="{402772CB-403D-4987-8481-84E2883CC8A0}"/>
              </a:ext>
            </a:extLst>
          </p:cNvPr>
          <p:cNvSpPr/>
          <p:nvPr/>
        </p:nvSpPr>
        <p:spPr>
          <a:xfrm>
            <a:off x="7539074" y="4806453"/>
            <a:ext cx="253125" cy="253125"/>
          </a:xfrm>
          <a:prstGeom prst="ellipse">
            <a:avLst/>
          </a:prstGeom>
          <a:gradFill>
            <a:gsLst>
              <a:gs pos="0">
                <a:srgbClr val="B6EBFF"/>
              </a:gs>
              <a:gs pos="98000">
                <a:srgbClr val="B8B9FF"/>
              </a:gs>
            </a:gsLst>
            <a:lin ang="2700000" scaled="1"/>
          </a:gradFill>
          <a:ln w="3175" cap="flat">
            <a:noFill/>
            <a:miter lim="400000"/>
          </a:ln>
          <a:effectLst/>
          <a:sp3d/>
        </p:spPr>
        <p:txBody>
          <a:bodyPr rot="0" spcFirstLastPara="1" vertOverflow="overflow" horzOverflow="overflow" vert="horz" wrap="square" lIns="0" tIns="0" rIns="0" bIns="0" numCol="1" spcCol="25603" rtlCol="0" anchor="ctr">
            <a:noAutofit/>
          </a:bodyPr>
          <a:lstStyle/>
          <a:p>
            <a:pPr marL="0" marR="0" lvl="0" indent="0" defTabSz="144478" eaLnBrk="1" fontAlgn="auto" latinLnBrk="0" hangingPunct="1">
              <a:lnSpc>
                <a:spcPct val="100000"/>
              </a:lnSpc>
              <a:spcBef>
                <a:spcPts val="0"/>
              </a:spcBef>
              <a:spcAft>
                <a:spcPts val="0"/>
              </a:spcAft>
              <a:buClrTx/>
              <a:buSzTx/>
              <a:buFontTx/>
              <a:buNone/>
              <a:tabLst/>
              <a:defRPr/>
            </a:pPr>
            <a:r>
              <a:rPr kumimoji="0" lang="en-US" altLang="zh-CN"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04</a:t>
            </a:r>
            <a:endParaRPr kumimoji="0" lang="zh-CN" altLang="en-US"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
        <p:nvSpPr>
          <p:cNvPr id="192" name="椭圆 191">
            <a:extLst>
              <a:ext uri="{FF2B5EF4-FFF2-40B4-BE49-F238E27FC236}">
                <a16:creationId xmlns:a16="http://schemas.microsoft.com/office/drawing/2014/main" id="{08289BA5-E260-4CD8-A2B6-2CE860E41951}"/>
              </a:ext>
            </a:extLst>
          </p:cNvPr>
          <p:cNvSpPr/>
          <p:nvPr/>
        </p:nvSpPr>
        <p:spPr>
          <a:xfrm>
            <a:off x="10239995" y="2447115"/>
            <a:ext cx="253125" cy="253125"/>
          </a:xfrm>
          <a:prstGeom prst="ellipse">
            <a:avLst/>
          </a:prstGeom>
          <a:gradFill>
            <a:gsLst>
              <a:gs pos="0">
                <a:srgbClr val="B6EBFF"/>
              </a:gs>
              <a:gs pos="98000">
                <a:srgbClr val="B8B9FF"/>
              </a:gs>
            </a:gsLst>
            <a:lin ang="2700000" scaled="1"/>
          </a:gradFill>
          <a:ln w="3175" cap="flat">
            <a:noFill/>
            <a:miter lim="400000"/>
          </a:ln>
          <a:effectLst/>
          <a:sp3d/>
        </p:spPr>
        <p:txBody>
          <a:bodyPr rot="0" spcFirstLastPara="1" vertOverflow="overflow" horzOverflow="overflow" vert="horz" wrap="square" lIns="0" tIns="0" rIns="0" bIns="0" numCol="1" spcCol="25603" rtlCol="0" anchor="ctr">
            <a:noAutofit/>
          </a:bodyPr>
          <a:lstStyle/>
          <a:p>
            <a:pPr marL="0" marR="0" lvl="0" indent="0" defTabSz="144478" eaLnBrk="1" fontAlgn="auto" latinLnBrk="0" hangingPunct="1">
              <a:lnSpc>
                <a:spcPct val="100000"/>
              </a:lnSpc>
              <a:spcBef>
                <a:spcPts val="0"/>
              </a:spcBef>
              <a:spcAft>
                <a:spcPts val="0"/>
              </a:spcAft>
              <a:buClrTx/>
              <a:buSzTx/>
              <a:buFontTx/>
              <a:buNone/>
              <a:tabLst/>
              <a:defRPr/>
            </a:pPr>
            <a:r>
              <a:rPr kumimoji="0" lang="en-US" altLang="zh-CN"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rPr>
              <a:t>05</a:t>
            </a:r>
            <a:endParaRPr kumimoji="0" lang="zh-CN" altLang="en-US" sz="984" b="1" i="0" u="none" strike="noStrike" kern="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0436617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PA" val="v5.2.11"/>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PA" val="v5.2.11"/>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PA" val="v5.2.11"/>
</p:tagLst>
</file>

<file path=ppt/tags/tag8.xml><?xml version="1.0" encoding="utf-8"?>
<p:tagLst xmlns:a="http://schemas.openxmlformats.org/drawingml/2006/main" xmlns:r="http://schemas.openxmlformats.org/officeDocument/2006/relationships" xmlns:p="http://schemas.openxmlformats.org/presentationml/2006/main">
  <p:tag name="PA" val="v5.2.11"/>
</p:tagLst>
</file>

<file path=ppt/tags/tag9.xml><?xml version="1.0" encoding="utf-8"?>
<p:tagLst xmlns:a="http://schemas.openxmlformats.org/drawingml/2006/main" xmlns:r="http://schemas.openxmlformats.org/officeDocument/2006/relationships" xmlns:p="http://schemas.openxmlformats.org/presentationml/2006/main">
  <p:tag name="PA" val="v5.2.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 id="{886E909F-05B4-48AF-A701-051276E55FC2}" vid="{0266BE24-4AFC-4F21-8A97-C14D62294066}"/>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 id="{886E909F-05B4-48AF-A701-051276E55FC2}" vid="{72E65997-808D-4B59-A5D2-1770CDA3864A}"/>
    </a:ext>
  </a:extLst>
</a:theme>
</file>

<file path=ppt/theme/theme3.xml><?xml version="1.0" encoding="utf-8"?>
<a:theme xmlns:a="http://schemas.openxmlformats.org/drawingml/2006/main" name="2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演示文稿1" id="{886E909F-05B4-48AF-A701-051276E55FC2}" vid="{8F5DCBFD-675E-40E8-976D-30904FA432AB}"/>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blank</Template>
  <TotalTime>1398</TotalTime>
  <Words>3055</Words>
  <Application>Microsoft Office PowerPoint</Application>
  <PresentationFormat>宽屏</PresentationFormat>
  <Paragraphs>316</Paragraphs>
  <Slides>11</Slides>
  <Notes>7</Notes>
  <HiddenSlides>0</HiddenSlides>
  <MMClips>0</MMClips>
  <ScaleCrop>false</ScaleCrop>
  <HeadingPairs>
    <vt:vector size="8" baseType="variant">
      <vt:variant>
        <vt:lpstr>已用的字体</vt:lpstr>
      </vt:variant>
      <vt:variant>
        <vt:i4>13</vt:i4>
      </vt:variant>
      <vt:variant>
        <vt:lpstr>主题</vt:lpstr>
      </vt:variant>
      <vt:variant>
        <vt:i4>3</vt:i4>
      </vt:variant>
      <vt:variant>
        <vt:lpstr>嵌入 OLE 服务器</vt:lpstr>
      </vt:variant>
      <vt:variant>
        <vt:i4>1</vt:i4>
      </vt:variant>
      <vt:variant>
        <vt:lpstr>幻灯片标题</vt:lpstr>
      </vt:variant>
      <vt:variant>
        <vt:i4>11</vt:i4>
      </vt:variant>
    </vt:vector>
  </HeadingPairs>
  <TitlesOfParts>
    <vt:vector size="28" baseType="lpstr">
      <vt:lpstr>Arial Regular</vt:lpstr>
      <vt:lpstr>FZLanTingHeiS-R-GB</vt:lpstr>
      <vt:lpstr>Microsoft YaHei Bold</vt:lpstr>
      <vt:lpstr>Microsoft YaHei Regular</vt:lpstr>
      <vt:lpstr>等线</vt:lpstr>
      <vt:lpstr>黑体</vt:lpstr>
      <vt:lpstr>思源黑体 CN</vt:lpstr>
      <vt:lpstr>宋体</vt:lpstr>
      <vt:lpstr>微软雅黑</vt:lpstr>
      <vt:lpstr>微软雅黑</vt:lpstr>
      <vt:lpstr>Arial</vt:lpstr>
      <vt:lpstr>Calibri</vt:lpstr>
      <vt:lpstr>Wingdings</vt:lpstr>
      <vt:lpstr>Office 主题</vt:lpstr>
      <vt:lpstr>自定义设计方案</vt:lpstr>
      <vt:lpstr>2_自定义设计方案</vt:lpstr>
      <vt:lpstr>CorelDRAW</vt:lpstr>
      <vt:lpstr>超聚变操作系统FusionOS与AI的高性能融合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超聚变操作系统FusionOS与AI的高性能融合</dc:title>
  <dc:creator>huangzhaowei</dc:creator>
  <cp:lastModifiedBy>hanwuqi</cp:lastModifiedBy>
  <cp:revision>11</cp:revision>
  <dcterms:created xsi:type="dcterms:W3CDTF">2024-11-14T17:10:51Z</dcterms:created>
  <dcterms:modified xsi:type="dcterms:W3CDTF">2024-11-16T01:31:38Z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2052-3.9.3.6359</vt:lpwstr>
  </property>
</Properties>
</file>

<file path=docProps/thumbnail.jpeg>
</file>